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1697" r:id="rId3"/>
    <p:sldId id="1699" r:id="rId4"/>
    <p:sldId id="1700" r:id="rId5"/>
    <p:sldId id="1701" r:id="rId6"/>
    <p:sldId id="1703" r:id="rId7"/>
    <p:sldId id="1706" r:id="rId8"/>
    <p:sldId id="1707" r:id="rId9"/>
    <p:sldId id="1708" r:id="rId10"/>
    <p:sldId id="1709" r:id="rId11"/>
    <p:sldId id="1710" r:id="rId12"/>
    <p:sldId id="1711" r:id="rId13"/>
    <p:sldId id="1758" r:id="rId14"/>
    <p:sldId id="1712" r:id="rId15"/>
    <p:sldId id="1713" r:id="rId16"/>
    <p:sldId id="1714" r:id="rId17"/>
    <p:sldId id="1716" r:id="rId18"/>
    <p:sldId id="1717" r:id="rId19"/>
    <p:sldId id="1718" r:id="rId20"/>
    <p:sldId id="1719" r:id="rId21"/>
    <p:sldId id="1720" r:id="rId22"/>
    <p:sldId id="1721" r:id="rId23"/>
    <p:sldId id="1722" r:id="rId24"/>
    <p:sldId id="1733" r:id="rId25"/>
    <p:sldId id="1749" r:id="rId26"/>
    <p:sldId id="1726" r:id="rId27"/>
    <p:sldId id="1643" r:id="rId28"/>
    <p:sldId id="1644" r:id="rId29"/>
    <p:sldId id="1645" r:id="rId30"/>
    <p:sldId id="1646" r:id="rId31"/>
    <p:sldId id="1647" r:id="rId32"/>
    <p:sldId id="1752" r:id="rId33"/>
    <p:sldId id="1648" r:id="rId34"/>
    <p:sldId id="1728" r:id="rId35"/>
    <p:sldId id="1727" r:id="rId36"/>
    <p:sldId id="1649" r:id="rId37"/>
    <p:sldId id="1650" r:id="rId38"/>
    <p:sldId id="1651" r:id="rId39"/>
    <p:sldId id="1652" r:id="rId40"/>
    <p:sldId id="1653" r:id="rId41"/>
    <p:sldId id="1725" r:id="rId42"/>
    <p:sldId id="1751" r:id="rId43"/>
    <p:sldId id="1742" r:id="rId44"/>
    <p:sldId id="1743" r:id="rId45"/>
    <p:sldId id="1753" r:id="rId46"/>
    <p:sldId id="1744" r:id="rId47"/>
    <p:sldId id="1745" r:id="rId48"/>
    <p:sldId id="1746" r:id="rId49"/>
    <p:sldId id="1747" r:id="rId50"/>
    <p:sldId id="1754" r:id="rId51"/>
    <p:sldId id="1755" r:id="rId52"/>
    <p:sldId id="1756" r:id="rId53"/>
    <p:sldId id="1757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43"/>
    <p:restoredTop sz="94647"/>
  </p:normalViewPr>
  <p:slideViewPr>
    <p:cSldViewPr snapToGrid="0" snapToObjects="1">
      <p:cViewPr varScale="1">
        <p:scale>
          <a:sx n="136" d="100"/>
          <a:sy n="136" d="100"/>
        </p:scale>
        <p:origin x="6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0A7D0-2314-A54A-960E-E4A91CCA6A0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DCDA1-F8E5-114F-BC88-ED24344FB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624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26CF3E3-E1A0-412D-8E55-EFF5020ACB03}" type="slidenum">
              <a:rPr lang="en-US" altLang="en-US"/>
              <a:pPr eaLnBrk="1" hangingPunct="1">
                <a:spcBef>
                  <a:spcPct val="0"/>
                </a:spcBef>
              </a:pPr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44801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9/15/18 3:15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49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9/15/18 3:15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787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9/15/18 3:15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4146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9/15/18 3:15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789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9/15/18 3:15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908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9/15/18 3:15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9700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Shape 6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4948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Shape 6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96288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9/15/18 3:15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671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9/15/18 3:15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987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97782BE-4274-4BFE-A68D-A3378BEFF527}" type="slidenum">
              <a:rPr lang="en-US" altLang="en-US"/>
              <a:pPr eaLnBrk="1" hangingPunct="1">
                <a:spcBef>
                  <a:spcPct val="0"/>
                </a:spcBef>
              </a:pPr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683713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9/15/18 3:15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408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9/15/18 3:15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8768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9/15/18 3:15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1474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80253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>
                <a:solidFill>
                  <a:prstClr val="black"/>
                </a:solidFill>
              </a:rPr>
              <a:pPr/>
              <a:t>9/15/18 3:15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3262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59045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38939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13218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24053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3499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9944457-0A5E-4D0E-B920-5E6AD827B23F}" type="slidenum">
              <a:rPr lang="en-US" altLang="en-US"/>
              <a:pPr eaLnBrk="1" hangingPunct="1">
                <a:spcBef>
                  <a:spcPct val="0"/>
                </a:spcBef>
              </a:pPr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433680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6847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86DC5AB-2D56-48D5-B475-FAFBA031A585}" type="slidenum">
              <a:rPr lang="en-US" altLang="en-US"/>
              <a:pPr eaLnBrk="1" hangingPunct="1">
                <a:spcBef>
                  <a:spcPct val="0"/>
                </a:spcBef>
              </a:pPr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41637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5AE5A56-85A8-419D-9884-B5077B116481}" type="slidenum">
              <a:rPr lang="en-US" altLang="en-US"/>
              <a:pPr eaLnBrk="1" hangingPunct="1">
                <a:spcBef>
                  <a:spcPct val="0"/>
                </a:spcBef>
              </a:pPr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49500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BC53FA-377B-4070-9A82-8B10AFC65C68}" type="slidenum">
              <a:rPr lang="en-US" altLang="en-US"/>
              <a:pPr eaLnBrk="1" hangingPunct="1">
                <a:spcBef>
                  <a:spcPct val="0"/>
                </a:spcBef>
              </a:pPr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50072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A369A14-1DC2-4529-AAFB-78C1D6B2B54C}" type="slidenum">
              <a:rPr lang="en-US" altLang="en-US"/>
              <a:pPr eaLnBrk="1" hangingPunct="1">
                <a:spcBef>
                  <a:spcPct val="0"/>
                </a:spcBef>
              </a:pPr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95896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>
                <a:solidFill>
                  <a:prstClr val="black"/>
                </a:solidFill>
              </a:rPr>
              <a:pPr/>
              <a:t>9/15/18 3:15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446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644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DB155-B241-6A4B-879E-24222749D1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5F3077-7364-AD47-8435-6513833109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7ECA6-B5DF-1A46-B3CE-13B961AC2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FB738F-DFE9-184B-8843-B5A194967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826CA-B621-DF46-B133-C1995DFAA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04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C0501-D4D1-B743-8B90-DCD72A361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B69363-F9B6-714D-8BE2-C5ADC5AE23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4F3A0-B8DF-5A42-8023-EAEAE906C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544F3-DF0E-F34B-80D2-74C24682D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C29AC-8C07-E040-9832-AD6B8159F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01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DFCF39-D5FB-6D45-8984-F947687D7B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37FB26-F57A-A84D-B09E-2C83A2CF5D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77951-4A08-1F4F-A0E9-CB3A9E7EF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E9A9E-B5AA-AE4F-9062-BA3BEC124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B54358-C748-9940-9DE3-53B89F35C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87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8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724216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2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61589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A74E-C3BF-8741-8183-FA1ED20F4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F644E-0259-4749-A946-D893027E9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42784-BA7D-654D-9D69-092E6AA0C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1BF92-FC5D-1542-95A7-B961AC05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15647-DED2-444B-A564-2B6EAB2F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80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9E07B-E7C2-8D46-98E1-19A2C713A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F7BF66-E621-0240-86EE-6D78D8C1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B5BFC-D046-A949-A98B-8A9444753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2E73E-4FC7-6941-882B-B267440A9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C5D77-5640-8D4F-A30A-A9ABB611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150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F2EA-2F43-E441-B446-792B884B4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D80E5-7973-7842-9698-1766EA22D8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41745C-95C7-1540-ADB6-4AAF2D78CF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F90715-AB8A-9D45-9158-0D5DE218F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3080C7-B7E3-AB46-A7E4-801574AC6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BF412-4851-CF40-ACB9-FE45A200B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901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94F62-2F92-464A-B2C8-085F614CB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4FA08-F2D7-C44C-B13B-116B2D3F7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5B5606-28EF-2442-BE95-C149794C11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C7A37C-468D-AE40-A09D-BD3D1FE765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E59BBD-8B3C-8544-A80B-E7A2C90201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9C3FAB-661D-554B-B614-BFD461F66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9/15/18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66D13B-0440-614A-BCB6-CE5075378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4331F2-08BF-9744-A493-75703BC48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351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2E30D-A294-7E43-8E94-F0474815F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FFD7-BD6D-BA42-8097-378CD46E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9/15/18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1526B9-3229-E147-835B-6460D1B5C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32AAFF-2D86-F34C-AAC8-0409DBB0E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951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698F21-8487-1548-ADB3-25B6E5D8F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9/15/18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6F17EF-8110-F24D-BCA4-17AF0F577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B80699-9A25-C540-AA74-338FDD346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066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A33B8-5A44-B641-9574-08B26CEFF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19B7A-9351-F242-B9F6-4C14DBDB6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75AEFA-DCFC-0C46-BA0E-ED4BF810A2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925428-1553-3246-A8D0-55670F42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5F63B6-57B9-C440-A9B7-CA7342552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6ABDF6-03A1-5744-B344-50948C164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40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964B2-ED2F-1747-BA1D-AD20E642E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80F221-C670-F14B-BD8E-4CBF4D8BE7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5F4876-C348-3548-B05C-DEAD979EF2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BBD52-0113-6541-A5CC-186EB424E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F81FE9-BC07-E845-8CD9-517044CAC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E357A4-D181-A249-95BB-8D005F2FC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376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9F1D18-CE49-EF45-A548-8AF2621F8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9F2324-5161-7944-92A1-15B9D9D74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B01B5C-F0D9-0E49-A291-9B9B7AF855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46649-728C-D04E-ABEE-73EDEC8D80A4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B209E-D1F0-1E45-B030-F9A1A668D3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978BCA-3004-2A4D-B0E9-972A105A47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88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hyperlink" Target="http://cs231n.github.io/convolutional-networks/" TargetMode="Externa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hyperlink" Target="https://deeplearning4j.org/word2vec.html" TargetMode="Externa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arxiv.org/abs/1512.03385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hyperlink" Target="https://arxiv.org/abs/1409.4842" TargetMode="Externa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806D4-364D-034E-8CEB-E8A383C2BE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br>
              <a:rPr lang="en-US" dirty="0"/>
            </a:br>
            <a:r>
              <a:rPr lang="en-US" dirty="0"/>
              <a:t>Deep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98435A-B89A-D841-AB59-6CC4F6E0A0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3</a:t>
            </a:r>
          </a:p>
        </p:txBody>
      </p:sp>
    </p:spTree>
    <p:extLst>
      <p:ext uri="{BB962C8B-B14F-4D97-AF65-F5344CB8AC3E}">
        <p14:creationId xmlns:p14="http://schemas.microsoft.com/office/powerpoint/2010/main" val="3032626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2099242" y="297307"/>
            <a:ext cx="7771297" cy="1142838"/>
          </a:xfrm>
        </p:spPr>
        <p:txBody>
          <a:bodyPr/>
          <a:lstStyle/>
          <a:p>
            <a:r>
              <a:rPr lang="en-GB" altLang="en-US" dirty="0">
                <a:solidFill>
                  <a:srgbClr val="FF3300"/>
                </a:solidFill>
              </a:rPr>
              <a:t> </a:t>
            </a:r>
            <a:endParaRPr lang="en-GB" altLang="en-US" i="1" dirty="0">
              <a:solidFill>
                <a:srgbClr val="FF3300"/>
              </a:solidFill>
            </a:endParaRPr>
          </a:p>
        </p:txBody>
      </p:sp>
      <p:sp>
        <p:nvSpPr>
          <p:cNvPr id="45059" name="TextBox 262"/>
          <p:cNvSpPr txBox="1">
            <a:spLocks noChangeArrowheads="1"/>
          </p:cNvSpPr>
          <p:nvPr/>
        </p:nvSpPr>
        <p:spPr bwMode="auto">
          <a:xfrm>
            <a:off x="3772232" y="6421014"/>
            <a:ext cx="498784" cy="46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 dirty="0"/>
              <a:t>63</a:t>
            </a:r>
          </a:p>
        </p:txBody>
      </p:sp>
      <p:pic>
        <p:nvPicPr>
          <p:cNvPr id="45060" name="Picture 4" descr="https://onlinecourses.science.psu.edu/stat857/sites/onlinecourses.science.psu.edu.stat857/files/image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264" y="102072"/>
            <a:ext cx="8517317" cy="6755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TextBox 100"/>
          <p:cNvSpPr txBox="1">
            <a:spLocks noChangeArrowheads="1"/>
          </p:cNvSpPr>
          <p:nvPr/>
        </p:nvSpPr>
        <p:spPr bwMode="auto">
          <a:xfrm>
            <a:off x="1507189" y="3475032"/>
            <a:ext cx="184705" cy="46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b="1" dirty="0"/>
          </a:p>
        </p:txBody>
      </p:sp>
      <p:sp>
        <p:nvSpPr>
          <p:cNvPr id="45062" name="TextBox 2"/>
          <p:cNvSpPr txBox="1">
            <a:spLocks noChangeArrowheads="1"/>
          </p:cNvSpPr>
          <p:nvPr/>
        </p:nvSpPr>
        <p:spPr bwMode="auto">
          <a:xfrm>
            <a:off x="6735673" y="1483003"/>
            <a:ext cx="2744893" cy="706039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 dirty="0">
                <a:latin typeface="Segoe UI Light" pitchFamily="34" charset="0"/>
                <a:cs typeface="Segoe UI Light" pitchFamily="34" charset="0"/>
              </a:rPr>
              <a:t>Small circles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4018258" y="965549"/>
            <a:ext cx="2717414" cy="871414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7222965" y="2190927"/>
            <a:ext cx="101586" cy="2025362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7843591" y="2113151"/>
            <a:ext cx="1899968" cy="803161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980387" y="5477721"/>
            <a:ext cx="8409194" cy="1297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900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2099242" y="297307"/>
            <a:ext cx="7771297" cy="1142838"/>
          </a:xfrm>
        </p:spPr>
        <p:txBody>
          <a:bodyPr/>
          <a:lstStyle/>
          <a:p>
            <a:r>
              <a:rPr lang="en-GB" altLang="en-US" dirty="0">
                <a:solidFill>
                  <a:srgbClr val="FF3300"/>
                </a:solidFill>
              </a:rPr>
              <a:t> </a:t>
            </a:r>
            <a:endParaRPr lang="en-GB" altLang="en-US" i="1" dirty="0">
              <a:solidFill>
                <a:srgbClr val="FF3300"/>
              </a:solidFill>
            </a:endParaRPr>
          </a:p>
        </p:txBody>
      </p:sp>
      <p:sp>
        <p:nvSpPr>
          <p:cNvPr id="46083" name="TextBox 262"/>
          <p:cNvSpPr txBox="1">
            <a:spLocks noChangeArrowheads="1"/>
          </p:cNvSpPr>
          <p:nvPr/>
        </p:nvSpPr>
        <p:spPr bwMode="auto">
          <a:xfrm>
            <a:off x="3772232" y="6421014"/>
            <a:ext cx="498784" cy="46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 dirty="0"/>
              <a:t>63</a:t>
            </a:r>
          </a:p>
        </p:txBody>
      </p:sp>
      <p:pic>
        <p:nvPicPr>
          <p:cNvPr id="46084" name="Picture 4" descr="https://onlinecourses.science.psu.edu/stat857/sites/onlinecourses.science.psu.edu.stat857/files/image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264" y="102072"/>
            <a:ext cx="8517317" cy="6755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6" name="TextBox 2"/>
          <p:cNvSpPr txBox="1">
            <a:spLocks noChangeArrowheads="1"/>
          </p:cNvSpPr>
          <p:nvPr/>
        </p:nvSpPr>
        <p:spPr bwMode="auto">
          <a:xfrm>
            <a:off x="6735673" y="1483003"/>
            <a:ext cx="2692275" cy="707886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 dirty="0">
                <a:latin typeface="+mj-lt"/>
                <a:cs typeface="Segoe UI Light" pitchFamily="34" charset="0"/>
              </a:rPr>
              <a:t>Small circles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4018258" y="965549"/>
            <a:ext cx="2717414" cy="871414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7222965" y="2190927"/>
            <a:ext cx="101586" cy="2025362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7843591" y="2113151"/>
            <a:ext cx="1899968" cy="803161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090" name="TextBox 9"/>
          <p:cNvSpPr txBox="1">
            <a:spLocks noChangeArrowheads="1"/>
          </p:cNvSpPr>
          <p:nvPr/>
        </p:nvSpPr>
        <p:spPr bwMode="auto">
          <a:xfrm>
            <a:off x="1764329" y="4776598"/>
            <a:ext cx="8457956" cy="193899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 dirty="0">
                <a:latin typeface="+mj-lt"/>
                <a:cs typeface="Segoe UI Light" pitchFamily="34" charset="0"/>
              </a:rPr>
              <a:t>But what about position invariance  ???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 dirty="0">
                <a:latin typeface="+mj-lt"/>
                <a:cs typeface="Segoe UI Light" pitchFamily="34" charset="0"/>
              </a:rPr>
              <a:t>our example unit detectors were tied to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 dirty="0">
                <a:latin typeface="+mj-lt"/>
                <a:cs typeface="Segoe UI Light" pitchFamily="34" charset="0"/>
              </a:rPr>
              <a:t>specific parts of the image  </a:t>
            </a:r>
          </a:p>
        </p:txBody>
      </p:sp>
    </p:spTree>
    <p:extLst>
      <p:ext uri="{BB962C8B-B14F-4D97-AF65-F5344CB8AC3E}">
        <p14:creationId xmlns:p14="http://schemas.microsoft.com/office/powerpoint/2010/main" val="3840090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7" name="Picture 5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260" y="851267"/>
            <a:ext cx="8595092" cy="110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Oval 1"/>
          <p:cNvSpPr/>
          <p:nvPr/>
        </p:nvSpPr>
        <p:spPr>
          <a:xfrm>
            <a:off x="3750008" y="2671871"/>
            <a:ext cx="1055538" cy="107775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/>
              <a:t> </a:t>
            </a:r>
          </a:p>
          <a:p>
            <a:pPr algn="ctr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09" name="Picture 6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20" y="2759171"/>
            <a:ext cx="684115" cy="88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3861119" y="2759171"/>
            <a:ext cx="842843" cy="1571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64" name="Oval 63"/>
          <p:cNvSpPr/>
          <p:nvPr/>
        </p:nvSpPr>
        <p:spPr>
          <a:xfrm>
            <a:off x="5283318" y="2682982"/>
            <a:ext cx="1057125" cy="10761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/>
              <a:t> </a:t>
            </a:r>
          </a:p>
          <a:p>
            <a:pPr algn="ctr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12" name="Picture 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028" y="2770282"/>
            <a:ext cx="685703" cy="880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Rounded Rectangle 65"/>
          <p:cNvSpPr/>
          <p:nvPr/>
        </p:nvSpPr>
        <p:spPr>
          <a:xfrm>
            <a:off x="5394425" y="2871869"/>
            <a:ext cx="844430" cy="15555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67" name="Oval 66"/>
          <p:cNvSpPr/>
          <p:nvPr/>
        </p:nvSpPr>
        <p:spPr>
          <a:xfrm>
            <a:off x="6918211" y="2748061"/>
            <a:ext cx="1057125" cy="10761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/>
              <a:t> </a:t>
            </a:r>
          </a:p>
          <a:p>
            <a:pPr algn="ctr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15" name="Picture 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921" y="2835361"/>
            <a:ext cx="685703" cy="880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" name="Rounded Rectangle 68"/>
          <p:cNvSpPr/>
          <p:nvPr/>
        </p:nvSpPr>
        <p:spPr>
          <a:xfrm>
            <a:off x="7026145" y="3078214"/>
            <a:ext cx="842843" cy="1571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47117" name="TextBox 3"/>
          <p:cNvSpPr txBox="1">
            <a:spLocks noChangeArrowheads="1"/>
          </p:cNvSpPr>
          <p:nvPr/>
        </p:nvSpPr>
        <p:spPr bwMode="auto">
          <a:xfrm>
            <a:off x="8575325" y="2916311"/>
            <a:ext cx="1191505" cy="6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3600" b="1" dirty="0">
                <a:latin typeface="Segoe UI Light" pitchFamily="34" charset="0"/>
                <a:cs typeface="Segoe UI Light" pitchFamily="34" charset="0"/>
              </a:rPr>
              <a:t>etc …</a:t>
            </a:r>
          </a:p>
        </p:txBody>
      </p:sp>
      <p:sp>
        <p:nvSpPr>
          <p:cNvPr id="60" name="Isosceles Triangle 59"/>
          <p:cNvSpPr/>
          <p:nvPr/>
        </p:nvSpPr>
        <p:spPr>
          <a:xfrm rot="10800000">
            <a:off x="2330985" y="1778235"/>
            <a:ext cx="7569714" cy="985698"/>
          </a:xfrm>
          <a:prstGeom prst="triangle">
            <a:avLst>
              <a:gd name="adj" fmla="val 75231"/>
            </a:avLst>
          </a:prstGeom>
          <a:solidFill>
            <a:srgbClr val="FFC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2" name="Isosceles Triangle 71"/>
          <p:cNvSpPr/>
          <p:nvPr/>
        </p:nvSpPr>
        <p:spPr>
          <a:xfrm rot="10800000">
            <a:off x="2280192" y="1757602"/>
            <a:ext cx="7569714" cy="985697"/>
          </a:xfrm>
          <a:prstGeom prst="triangle">
            <a:avLst>
              <a:gd name="adj" fmla="val 52952"/>
            </a:avLst>
          </a:prstGeom>
          <a:solidFill>
            <a:srgbClr val="FFC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3" name="Isosceles Triangle 72"/>
          <p:cNvSpPr/>
          <p:nvPr/>
        </p:nvSpPr>
        <p:spPr>
          <a:xfrm rot="10800000">
            <a:off x="2259559" y="1778235"/>
            <a:ext cx="7569713" cy="985698"/>
          </a:xfrm>
          <a:prstGeom prst="triangle">
            <a:avLst>
              <a:gd name="adj" fmla="val 31076"/>
            </a:avLst>
          </a:prstGeom>
          <a:solidFill>
            <a:srgbClr val="FFC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4" name="Isosceles Triangle 73"/>
          <p:cNvSpPr/>
          <p:nvPr/>
        </p:nvSpPr>
        <p:spPr>
          <a:xfrm rot="10800000">
            <a:off x="2270669" y="1768710"/>
            <a:ext cx="7568126" cy="984111"/>
          </a:xfrm>
          <a:prstGeom prst="triangle">
            <a:avLst>
              <a:gd name="adj" fmla="val 7858"/>
            </a:avLst>
          </a:prstGeom>
          <a:solidFill>
            <a:srgbClr val="FFC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47122" name="TextBox 60"/>
          <p:cNvSpPr txBox="1">
            <a:spLocks noChangeArrowheads="1"/>
          </p:cNvSpPr>
          <p:nvPr/>
        </p:nvSpPr>
        <p:spPr bwMode="auto">
          <a:xfrm>
            <a:off x="1348907" y="3027420"/>
            <a:ext cx="2185881" cy="594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600" dirty="0">
                <a:latin typeface="Segoe UI Light" pitchFamily="34" charset="0"/>
                <a:cs typeface="Segoe UI Light" pitchFamily="34" charset="0"/>
              </a:rPr>
              <a:t>Detect lines in specific positions</a:t>
            </a:r>
          </a:p>
        </p:txBody>
      </p:sp>
      <p:sp>
        <p:nvSpPr>
          <p:cNvPr id="76" name="Oval 75"/>
          <p:cNvSpPr/>
          <p:nvPr/>
        </p:nvSpPr>
        <p:spPr>
          <a:xfrm>
            <a:off x="4135718" y="4428986"/>
            <a:ext cx="1055537" cy="107776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/>
              <a:t> </a:t>
            </a:r>
          </a:p>
          <a:p>
            <a:pPr algn="ctr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24" name="Picture 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951" y="4516284"/>
            <a:ext cx="685703" cy="88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Rounded Rectangle 77"/>
          <p:cNvSpPr/>
          <p:nvPr/>
        </p:nvSpPr>
        <p:spPr>
          <a:xfrm>
            <a:off x="4257937" y="4516284"/>
            <a:ext cx="842843" cy="1571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0" name="Rounded Rectangle 79"/>
          <p:cNvSpPr/>
          <p:nvPr/>
        </p:nvSpPr>
        <p:spPr>
          <a:xfrm>
            <a:off x="4267461" y="4659139"/>
            <a:ext cx="842843" cy="1571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1" name="Rounded Rectangle 80"/>
          <p:cNvSpPr/>
          <p:nvPr/>
        </p:nvSpPr>
        <p:spPr>
          <a:xfrm>
            <a:off x="4267461" y="4790883"/>
            <a:ext cx="842843" cy="1571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2" name="Rounded Rectangle 81"/>
          <p:cNvSpPr/>
          <p:nvPr/>
        </p:nvSpPr>
        <p:spPr>
          <a:xfrm>
            <a:off x="4267461" y="4913103"/>
            <a:ext cx="842843" cy="1571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/>
              <a:t>v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4288095" y="5014688"/>
            <a:ext cx="842842" cy="1571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4" name="Rounded Rectangle 83"/>
          <p:cNvSpPr/>
          <p:nvPr/>
        </p:nvSpPr>
        <p:spPr>
          <a:xfrm>
            <a:off x="4257937" y="4668663"/>
            <a:ext cx="842843" cy="1571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7" name="Rounded Rectangle 86"/>
          <p:cNvSpPr/>
          <p:nvPr/>
        </p:nvSpPr>
        <p:spPr>
          <a:xfrm>
            <a:off x="4246826" y="5208337"/>
            <a:ext cx="842842" cy="15555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cxnSp>
        <p:nvCxnSpPr>
          <p:cNvPr id="63" name="Straight Arrow Connector 62"/>
          <p:cNvCxnSpPr>
            <a:stCxn id="2" idx="4"/>
            <a:endCxn id="76" idx="0"/>
          </p:cNvCxnSpPr>
          <p:nvPr/>
        </p:nvCxnSpPr>
        <p:spPr>
          <a:xfrm>
            <a:off x="4276984" y="3749629"/>
            <a:ext cx="387295" cy="679354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64" idx="4"/>
          </p:cNvCxnSpPr>
          <p:nvPr/>
        </p:nvCxnSpPr>
        <p:spPr>
          <a:xfrm flipH="1">
            <a:off x="4816658" y="3759155"/>
            <a:ext cx="995222" cy="66983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H="1">
            <a:off x="5016655" y="3824234"/>
            <a:ext cx="2257104" cy="604751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endCxn id="78" idx="3"/>
          </p:cNvCxnSpPr>
          <p:nvPr/>
        </p:nvCxnSpPr>
        <p:spPr>
          <a:xfrm flipH="1">
            <a:off x="5100780" y="3613127"/>
            <a:ext cx="4571352" cy="982523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6083302" y="4413112"/>
            <a:ext cx="1055538" cy="10761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/>
              <a:t> </a:t>
            </a:r>
          </a:p>
          <a:p>
            <a:pPr algn="ctr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37" name="Picture 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537" y="4500411"/>
            <a:ext cx="685703" cy="880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" name="Rounded Rectangle 111"/>
          <p:cNvSpPr/>
          <p:nvPr/>
        </p:nvSpPr>
        <p:spPr>
          <a:xfrm>
            <a:off x="6543611" y="4554380"/>
            <a:ext cx="120633" cy="80316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13" name="Rounded Rectangle 112"/>
          <p:cNvSpPr/>
          <p:nvPr/>
        </p:nvSpPr>
        <p:spPr>
          <a:xfrm>
            <a:off x="6707101" y="4584537"/>
            <a:ext cx="119045" cy="8047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19" name="Oval 118"/>
          <p:cNvSpPr/>
          <p:nvPr/>
        </p:nvSpPr>
        <p:spPr>
          <a:xfrm>
            <a:off x="7835653" y="4395653"/>
            <a:ext cx="1055538" cy="10761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/>
              <a:t> </a:t>
            </a:r>
          </a:p>
          <a:p>
            <a:pPr algn="ctr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41" name="Picture 6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365" y="4482953"/>
            <a:ext cx="684115" cy="880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114" name="Oval 47113"/>
          <p:cNvSpPr/>
          <p:nvPr/>
        </p:nvSpPr>
        <p:spPr>
          <a:xfrm>
            <a:off x="8021365" y="4500411"/>
            <a:ext cx="430151" cy="4301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23" name="Oval 122"/>
          <p:cNvSpPr/>
          <p:nvPr/>
        </p:nvSpPr>
        <p:spPr>
          <a:xfrm>
            <a:off x="8299137" y="4457554"/>
            <a:ext cx="431739" cy="4317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26" name="Oval 125"/>
          <p:cNvSpPr/>
          <p:nvPr/>
        </p:nvSpPr>
        <p:spPr>
          <a:xfrm>
            <a:off x="8235646" y="4576600"/>
            <a:ext cx="431739" cy="4301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47145" name="TextBox 126"/>
          <p:cNvSpPr txBox="1">
            <a:spLocks noChangeArrowheads="1"/>
          </p:cNvSpPr>
          <p:nvPr/>
        </p:nvSpPr>
        <p:spPr bwMode="auto">
          <a:xfrm>
            <a:off x="1648457" y="4409937"/>
            <a:ext cx="200830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600" dirty="0">
                <a:latin typeface="Segoe UI Light" pitchFamily="34" charset="0"/>
                <a:cs typeface="Segoe UI Light" pitchFamily="34" charset="0"/>
              </a:rPr>
              <a:t>Higher level detectors</a:t>
            </a:r>
          </a:p>
          <a:p>
            <a:pPr eaLnBrk="1" hangingPunct="1"/>
            <a:r>
              <a:rPr lang="en-GB" altLang="en-US" sz="1600" dirty="0">
                <a:latin typeface="Segoe UI Light" pitchFamily="34" charset="0"/>
                <a:cs typeface="Segoe UI Light" pitchFamily="34" charset="0"/>
              </a:rPr>
              <a:t>( horizontal line, </a:t>
            </a:r>
          </a:p>
          <a:p>
            <a:pPr eaLnBrk="1" hangingPunct="1"/>
            <a:r>
              <a:rPr lang="en-GB" altLang="en-US" sz="1600" dirty="0">
                <a:latin typeface="Segoe UI Light" pitchFamily="34" charset="0"/>
                <a:cs typeface="Segoe UI Light" pitchFamily="34" charset="0"/>
              </a:rPr>
              <a:t>“RHS vertical lune”</a:t>
            </a:r>
          </a:p>
          <a:p>
            <a:pPr eaLnBrk="1" hangingPunct="1"/>
            <a:r>
              <a:rPr lang="en-GB" altLang="en-US" sz="1600" dirty="0">
                <a:latin typeface="Segoe UI Light" pitchFamily="34" charset="0"/>
                <a:cs typeface="Segoe UI Light" pitchFamily="34" charset="0"/>
              </a:rPr>
              <a:t>“upper loop”, etc</a:t>
            </a:r>
            <a:r>
              <a:rPr lang="en-GB" altLang="en-US" sz="1600" dirty="0"/>
              <a:t>…</a:t>
            </a:r>
          </a:p>
        </p:txBody>
      </p:sp>
      <p:sp>
        <p:nvSpPr>
          <p:cNvPr id="47146" name="TextBox 127"/>
          <p:cNvSpPr txBox="1">
            <a:spLocks noChangeArrowheads="1"/>
          </p:cNvSpPr>
          <p:nvPr/>
        </p:nvSpPr>
        <p:spPr bwMode="auto">
          <a:xfrm>
            <a:off x="9237217" y="4663901"/>
            <a:ext cx="1191505" cy="6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3600" b="1" dirty="0">
                <a:latin typeface="Segoe UI Light" pitchFamily="34" charset="0"/>
                <a:cs typeface="Segoe UI Light" pitchFamily="34" charset="0"/>
              </a:rPr>
              <a:t>etc …</a:t>
            </a:r>
          </a:p>
        </p:txBody>
      </p:sp>
      <p:sp>
        <p:nvSpPr>
          <p:cNvPr id="44" name="Title 2"/>
          <p:cNvSpPr txBox="1">
            <a:spLocks/>
          </p:cNvSpPr>
          <p:nvPr/>
        </p:nvSpPr>
        <p:spPr>
          <a:xfrm>
            <a:off x="563267" y="326625"/>
            <a:ext cx="11779813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313" b="1" dirty="0">
                <a:solidFill>
                  <a:schemeClr val="tx1"/>
                </a:solidFill>
              </a:rPr>
              <a:t>Successive Layers Can Learn Higher-Level Features</a:t>
            </a:r>
          </a:p>
        </p:txBody>
      </p:sp>
    </p:spTree>
    <p:extLst>
      <p:ext uri="{BB962C8B-B14F-4D97-AF65-F5344CB8AC3E}">
        <p14:creationId xmlns:p14="http://schemas.microsoft.com/office/powerpoint/2010/main" val="3190493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972E2-E7A0-604F-A250-CBEC44522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complex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8B9E6-F68B-DC49-9E2B-931FDE0C7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166" y="1868482"/>
            <a:ext cx="7143603" cy="4624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9695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515092" y="3382970"/>
            <a:ext cx="387295" cy="3872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6" name="Oval 5"/>
          <p:cNvSpPr/>
          <p:nvPr/>
        </p:nvSpPr>
        <p:spPr>
          <a:xfrm>
            <a:off x="3515092" y="3932166"/>
            <a:ext cx="387295" cy="38570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" name="Oval 6"/>
          <p:cNvSpPr/>
          <p:nvPr/>
        </p:nvSpPr>
        <p:spPr>
          <a:xfrm>
            <a:off x="3526202" y="4490887"/>
            <a:ext cx="385708" cy="38570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" name="Oval 7"/>
          <p:cNvSpPr/>
          <p:nvPr/>
        </p:nvSpPr>
        <p:spPr>
          <a:xfrm>
            <a:off x="4592851" y="3403606"/>
            <a:ext cx="385708" cy="3857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9" name="Oval 8"/>
          <p:cNvSpPr/>
          <p:nvPr/>
        </p:nvSpPr>
        <p:spPr>
          <a:xfrm>
            <a:off x="4592851" y="3952802"/>
            <a:ext cx="385708" cy="3857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0" name="Oval 9"/>
          <p:cNvSpPr/>
          <p:nvPr/>
        </p:nvSpPr>
        <p:spPr>
          <a:xfrm>
            <a:off x="4602374" y="4511524"/>
            <a:ext cx="385708" cy="3857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cxnSp>
        <p:nvCxnSpPr>
          <p:cNvPr id="11" name="Straight Arrow Connector 10"/>
          <p:cNvCxnSpPr>
            <a:stCxn id="5" idx="6"/>
            <a:endCxn id="8" idx="2"/>
          </p:cNvCxnSpPr>
          <p:nvPr/>
        </p:nvCxnSpPr>
        <p:spPr>
          <a:xfrm>
            <a:off x="3902387" y="3576619"/>
            <a:ext cx="690465" cy="206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6"/>
            <a:endCxn id="9" idx="2"/>
          </p:cNvCxnSpPr>
          <p:nvPr/>
        </p:nvCxnSpPr>
        <p:spPr>
          <a:xfrm>
            <a:off x="3902387" y="3576619"/>
            <a:ext cx="690465" cy="5682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6"/>
            <a:endCxn id="10" idx="2"/>
          </p:cNvCxnSpPr>
          <p:nvPr/>
        </p:nvCxnSpPr>
        <p:spPr>
          <a:xfrm>
            <a:off x="3902387" y="3576619"/>
            <a:ext cx="699989" cy="11269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6"/>
            <a:endCxn id="8" idx="2"/>
          </p:cNvCxnSpPr>
          <p:nvPr/>
        </p:nvCxnSpPr>
        <p:spPr>
          <a:xfrm flipV="1">
            <a:off x="3902387" y="3597251"/>
            <a:ext cx="690465" cy="5285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9" idx="2"/>
          </p:cNvCxnSpPr>
          <p:nvPr/>
        </p:nvCxnSpPr>
        <p:spPr>
          <a:xfrm>
            <a:off x="3902387" y="4125815"/>
            <a:ext cx="690465" cy="190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10" idx="2"/>
          </p:cNvCxnSpPr>
          <p:nvPr/>
        </p:nvCxnSpPr>
        <p:spPr>
          <a:xfrm>
            <a:off x="3902387" y="4125815"/>
            <a:ext cx="699989" cy="5777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6"/>
            <a:endCxn id="8" idx="2"/>
          </p:cNvCxnSpPr>
          <p:nvPr/>
        </p:nvCxnSpPr>
        <p:spPr>
          <a:xfrm flipV="1">
            <a:off x="3911909" y="3597251"/>
            <a:ext cx="680942" cy="10872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6"/>
            <a:endCxn id="9" idx="2"/>
          </p:cNvCxnSpPr>
          <p:nvPr/>
        </p:nvCxnSpPr>
        <p:spPr>
          <a:xfrm flipV="1">
            <a:off x="3911909" y="4144862"/>
            <a:ext cx="680942" cy="5396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6"/>
            <a:endCxn id="10" idx="2"/>
          </p:cNvCxnSpPr>
          <p:nvPr/>
        </p:nvCxnSpPr>
        <p:spPr>
          <a:xfrm>
            <a:off x="3911911" y="4684535"/>
            <a:ext cx="690465" cy="190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8848335" y="3992483"/>
            <a:ext cx="387295" cy="3872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cxnSp>
        <p:nvCxnSpPr>
          <p:cNvPr id="21" name="Straight Arrow Connector 20"/>
          <p:cNvCxnSpPr>
            <a:endCxn id="20" idx="1"/>
          </p:cNvCxnSpPr>
          <p:nvPr/>
        </p:nvCxnSpPr>
        <p:spPr>
          <a:xfrm>
            <a:off x="8321359" y="3627412"/>
            <a:ext cx="584117" cy="4222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20" idx="2"/>
          </p:cNvCxnSpPr>
          <p:nvPr/>
        </p:nvCxnSpPr>
        <p:spPr>
          <a:xfrm>
            <a:off x="8321360" y="4176608"/>
            <a:ext cx="526975" cy="95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20" idx="3"/>
          </p:cNvCxnSpPr>
          <p:nvPr/>
        </p:nvCxnSpPr>
        <p:spPr>
          <a:xfrm flipV="1">
            <a:off x="8273743" y="4322638"/>
            <a:ext cx="631735" cy="5491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5689659" y="3444874"/>
            <a:ext cx="385709" cy="3857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25" name="Oval 24"/>
          <p:cNvSpPr/>
          <p:nvPr/>
        </p:nvSpPr>
        <p:spPr>
          <a:xfrm>
            <a:off x="5689659" y="3992483"/>
            <a:ext cx="385709" cy="387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26" name="Oval 25"/>
          <p:cNvSpPr/>
          <p:nvPr/>
        </p:nvSpPr>
        <p:spPr>
          <a:xfrm>
            <a:off x="5699182" y="4551204"/>
            <a:ext cx="387295" cy="387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cxnSp>
        <p:nvCxnSpPr>
          <p:cNvPr id="27" name="Straight Arrow Connector 26"/>
          <p:cNvCxnSpPr>
            <a:endCxn id="24" idx="2"/>
          </p:cNvCxnSpPr>
          <p:nvPr/>
        </p:nvCxnSpPr>
        <p:spPr>
          <a:xfrm>
            <a:off x="4999194" y="3617887"/>
            <a:ext cx="690464" cy="190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25" idx="2"/>
          </p:cNvCxnSpPr>
          <p:nvPr/>
        </p:nvCxnSpPr>
        <p:spPr>
          <a:xfrm>
            <a:off x="4999194" y="3617888"/>
            <a:ext cx="690464" cy="5682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26" idx="2"/>
          </p:cNvCxnSpPr>
          <p:nvPr/>
        </p:nvCxnSpPr>
        <p:spPr>
          <a:xfrm>
            <a:off x="4999195" y="3617888"/>
            <a:ext cx="699988" cy="11269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24" idx="2"/>
          </p:cNvCxnSpPr>
          <p:nvPr/>
        </p:nvCxnSpPr>
        <p:spPr>
          <a:xfrm flipV="1">
            <a:off x="4999194" y="3636935"/>
            <a:ext cx="690464" cy="5285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25" idx="2"/>
          </p:cNvCxnSpPr>
          <p:nvPr/>
        </p:nvCxnSpPr>
        <p:spPr>
          <a:xfrm>
            <a:off x="4999194" y="4165496"/>
            <a:ext cx="690464" cy="20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6" idx="2"/>
          </p:cNvCxnSpPr>
          <p:nvPr/>
        </p:nvCxnSpPr>
        <p:spPr>
          <a:xfrm>
            <a:off x="4999195" y="4165496"/>
            <a:ext cx="699988" cy="5793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24" idx="2"/>
          </p:cNvCxnSpPr>
          <p:nvPr/>
        </p:nvCxnSpPr>
        <p:spPr>
          <a:xfrm flipV="1">
            <a:off x="5008719" y="3636936"/>
            <a:ext cx="680941" cy="10872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25" idx="2"/>
          </p:cNvCxnSpPr>
          <p:nvPr/>
        </p:nvCxnSpPr>
        <p:spPr>
          <a:xfrm flipV="1">
            <a:off x="5008719" y="4186132"/>
            <a:ext cx="680941" cy="5380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26" idx="2"/>
          </p:cNvCxnSpPr>
          <p:nvPr/>
        </p:nvCxnSpPr>
        <p:spPr>
          <a:xfrm>
            <a:off x="5008718" y="4724217"/>
            <a:ext cx="690464" cy="20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6797577" y="3454398"/>
            <a:ext cx="385709" cy="3857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37" name="Oval 36"/>
          <p:cNvSpPr/>
          <p:nvPr/>
        </p:nvSpPr>
        <p:spPr>
          <a:xfrm>
            <a:off x="6797577" y="4003596"/>
            <a:ext cx="385709" cy="3857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38" name="Oval 37"/>
          <p:cNvSpPr/>
          <p:nvPr/>
        </p:nvSpPr>
        <p:spPr>
          <a:xfrm>
            <a:off x="6807100" y="4562316"/>
            <a:ext cx="385709" cy="3857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cxnSp>
        <p:nvCxnSpPr>
          <p:cNvPr id="39" name="Straight Arrow Connector 38"/>
          <p:cNvCxnSpPr>
            <a:endCxn id="36" idx="2"/>
          </p:cNvCxnSpPr>
          <p:nvPr/>
        </p:nvCxnSpPr>
        <p:spPr>
          <a:xfrm>
            <a:off x="6105524" y="3627412"/>
            <a:ext cx="692052" cy="206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37" idx="2"/>
          </p:cNvCxnSpPr>
          <p:nvPr/>
        </p:nvCxnSpPr>
        <p:spPr>
          <a:xfrm>
            <a:off x="6105524" y="3627412"/>
            <a:ext cx="692052" cy="5682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38" idx="2"/>
          </p:cNvCxnSpPr>
          <p:nvPr/>
        </p:nvCxnSpPr>
        <p:spPr>
          <a:xfrm>
            <a:off x="6105525" y="3627412"/>
            <a:ext cx="701576" cy="11269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36" idx="2"/>
          </p:cNvCxnSpPr>
          <p:nvPr/>
        </p:nvCxnSpPr>
        <p:spPr>
          <a:xfrm flipV="1">
            <a:off x="6105524" y="3648044"/>
            <a:ext cx="692052" cy="5285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37" idx="2"/>
          </p:cNvCxnSpPr>
          <p:nvPr/>
        </p:nvCxnSpPr>
        <p:spPr>
          <a:xfrm>
            <a:off x="6105524" y="4176607"/>
            <a:ext cx="692052" cy="190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38" idx="2"/>
          </p:cNvCxnSpPr>
          <p:nvPr/>
        </p:nvCxnSpPr>
        <p:spPr>
          <a:xfrm>
            <a:off x="6105525" y="4176607"/>
            <a:ext cx="701576" cy="5777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6" idx="2"/>
          </p:cNvCxnSpPr>
          <p:nvPr/>
        </p:nvCxnSpPr>
        <p:spPr>
          <a:xfrm flipV="1">
            <a:off x="6116637" y="3648044"/>
            <a:ext cx="680941" cy="10872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37" idx="2"/>
          </p:cNvCxnSpPr>
          <p:nvPr/>
        </p:nvCxnSpPr>
        <p:spPr>
          <a:xfrm flipV="1">
            <a:off x="6116637" y="4195655"/>
            <a:ext cx="680941" cy="5396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38" idx="2"/>
          </p:cNvCxnSpPr>
          <p:nvPr/>
        </p:nvCxnSpPr>
        <p:spPr>
          <a:xfrm>
            <a:off x="6116636" y="4735328"/>
            <a:ext cx="690464" cy="190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7903907" y="3475031"/>
            <a:ext cx="385708" cy="3857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49" name="Oval 48"/>
          <p:cNvSpPr/>
          <p:nvPr/>
        </p:nvSpPr>
        <p:spPr>
          <a:xfrm>
            <a:off x="7903907" y="4024228"/>
            <a:ext cx="385708" cy="3857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50" name="Oval 49"/>
          <p:cNvSpPr/>
          <p:nvPr/>
        </p:nvSpPr>
        <p:spPr>
          <a:xfrm>
            <a:off x="7915018" y="4582949"/>
            <a:ext cx="385709" cy="3857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cxnSp>
        <p:nvCxnSpPr>
          <p:cNvPr id="51" name="Straight Arrow Connector 50"/>
          <p:cNvCxnSpPr>
            <a:endCxn id="48" idx="2"/>
          </p:cNvCxnSpPr>
          <p:nvPr/>
        </p:nvCxnSpPr>
        <p:spPr>
          <a:xfrm>
            <a:off x="7213443" y="3648044"/>
            <a:ext cx="690465" cy="20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49" idx="2"/>
          </p:cNvCxnSpPr>
          <p:nvPr/>
        </p:nvCxnSpPr>
        <p:spPr>
          <a:xfrm>
            <a:off x="7213443" y="3648046"/>
            <a:ext cx="690465" cy="5682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50" idx="2"/>
          </p:cNvCxnSpPr>
          <p:nvPr/>
        </p:nvCxnSpPr>
        <p:spPr>
          <a:xfrm>
            <a:off x="7213443" y="3648046"/>
            <a:ext cx="701576" cy="11269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48" idx="2"/>
          </p:cNvCxnSpPr>
          <p:nvPr/>
        </p:nvCxnSpPr>
        <p:spPr>
          <a:xfrm flipV="1">
            <a:off x="7213443" y="3668679"/>
            <a:ext cx="690465" cy="5269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49" idx="2"/>
          </p:cNvCxnSpPr>
          <p:nvPr/>
        </p:nvCxnSpPr>
        <p:spPr>
          <a:xfrm>
            <a:off x="7213443" y="4195656"/>
            <a:ext cx="690465" cy="206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50" idx="2"/>
          </p:cNvCxnSpPr>
          <p:nvPr/>
        </p:nvCxnSpPr>
        <p:spPr>
          <a:xfrm>
            <a:off x="7213443" y="4195656"/>
            <a:ext cx="701576" cy="579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48" idx="2"/>
          </p:cNvCxnSpPr>
          <p:nvPr/>
        </p:nvCxnSpPr>
        <p:spPr>
          <a:xfrm flipV="1">
            <a:off x="7222965" y="3668679"/>
            <a:ext cx="680942" cy="10856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49" idx="2"/>
          </p:cNvCxnSpPr>
          <p:nvPr/>
        </p:nvCxnSpPr>
        <p:spPr>
          <a:xfrm flipV="1">
            <a:off x="7222965" y="4216290"/>
            <a:ext cx="680942" cy="5380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50" idx="2"/>
          </p:cNvCxnSpPr>
          <p:nvPr/>
        </p:nvCxnSpPr>
        <p:spPr>
          <a:xfrm>
            <a:off x="7222965" y="4754377"/>
            <a:ext cx="692052" cy="206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Multiple Layers Make Sense</a:t>
            </a:r>
          </a:p>
        </p:txBody>
      </p:sp>
    </p:spTree>
    <p:extLst>
      <p:ext uri="{BB962C8B-B14F-4D97-AF65-F5344CB8AC3E}">
        <p14:creationId xmlns:p14="http://schemas.microsoft.com/office/powerpoint/2010/main" val="694032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Multiple Layers Make Sense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954" t="13073" r="45450" b="11726"/>
          <a:stretch/>
        </p:blipFill>
        <p:spPr>
          <a:xfrm>
            <a:off x="659806" y="2187288"/>
            <a:ext cx="5344620" cy="42984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915" t="13944" r="37817" b="12846"/>
          <a:stretch/>
        </p:blipFill>
        <p:spPr>
          <a:xfrm>
            <a:off x="5660284" y="2187288"/>
            <a:ext cx="6240823" cy="44105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0053" y="1336178"/>
            <a:ext cx="9174549" cy="935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8193" indent="-448193">
              <a:buFont typeface="Arial" panose="020B0604020202020204" pitchFamily="34" charset="0"/>
              <a:buChar char="•"/>
            </a:pPr>
            <a:r>
              <a:rPr lang="en-US" sz="2745" dirty="0">
                <a:latin typeface="+mj-lt"/>
              </a:rPr>
              <a:t>Deep Learning = Brain “inspired”</a:t>
            </a:r>
          </a:p>
          <a:p>
            <a:pPr marL="448193" indent="-448193">
              <a:buFont typeface="Arial" panose="020B0604020202020204" pitchFamily="34" charset="0"/>
              <a:buChar char="•"/>
            </a:pPr>
            <a:r>
              <a:rPr lang="en-US" sz="2745" dirty="0">
                <a:latin typeface="+mj-lt"/>
              </a:rPr>
              <a:t>Audio / Visual Cortex has multiple stages = Hierarchical</a:t>
            </a:r>
            <a:endParaRPr lang="en-US" sz="2745" dirty="0"/>
          </a:p>
        </p:txBody>
      </p:sp>
    </p:spTree>
    <p:extLst>
      <p:ext uri="{BB962C8B-B14F-4D97-AF65-F5344CB8AC3E}">
        <p14:creationId xmlns:p14="http://schemas.microsoft.com/office/powerpoint/2010/main" val="2600961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/>
          <p:cNvSpPr txBox="1">
            <a:spLocks/>
          </p:cNvSpPr>
          <p:nvPr/>
        </p:nvSpPr>
        <p:spPr bwMode="auto">
          <a:xfrm>
            <a:off x="1813533" y="1240150"/>
            <a:ext cx="8482546" cy="1157123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 algn="l">
              <a:defRPr/>
            </a:pPr>
            <a:r>
              <a:rPr lang="en-GB" altLang="en-US" sz="2059" kern="0" dirty="0"/>
              <a:t>Many-layer neural network architectures should be capable of learning the true underlying features and ‘feature logic’, and  therefore generalise very well …</a:t>
            </a:r>
          </a:p>
        </p:txBody>
      </p:sp>
      <p:pic>
        <p:nvPicPr>
          <p:cNvPr id="5120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18" y="2929011"/>
            <a:ext cx="6804648" cy="1906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Multiple Layers Make Sense</a:t>
            </a:r>
          </a:p>
        </p:txBody>
      </p:sp>
    </p:spTree>
    <p:extLst>
      <p:ext uri="{BB962C8B-B14F-4D97-AF65-F5344CB8AC3E}">
        <p14:creationId xmlns:p14="http://schemas.microsoft.com/office/powerpoint/2010/main" val="2933008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739" y="1790933"/>
            <a:ext cx="6803059" cy="1907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The New Way To Train Multi-Layer NNs…</a:t>
            </a:r>
          </a:p>
        </p:txBody>
      </p:sp>
    </p:spTree>
    <p:extLst>
      <p:ext uri="{BB962C8B-B14F-4D97-AF65-F5344CB8AC3E}">
        <p14:creationId xmlns:p14="http://schemas.microsoft.com/office/powerpoint/2010/main" val="3660808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739" y="1790933"/>
            <a:ext cx="6803059" cy="1907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2229401" y="4033754"/>
            <a:ext cx="3317404" cy="72062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Train this layer first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251603" y="1575064"/>
            <a:ext cx="1320613" cy="2306311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The New Way To Train Multi-Layer NNs…</a:t>
            </a:r>
          </a:p>
        </p:txBody>
      </p:sp>
    </p:spTree>
    <p:extLst>
      <p:ext uri="{BB962C8B-B14F-4D97-AF65-F5344CB8AC3E}">
        <p14:creationId xmlns:p14="http://schemas.microsoft.com/office/powerpoint/2010/main" val="2429519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739" y="1790933"/>
            <a:ext cx="6803059" cy="1907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2229401" y="4033754"/>
            <a:ext cx="3317404" cy="72062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Train this layer first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440473" y="1575064"/>
            <a:ext cx="1320613" cy="2306311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277002" y="4632156"/>
            <a:ext cx="3317404" cy="72221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this layer</a:t>
            </a:r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The New Way To Train Multi-Layer NNs…</a:t>
            </a:r>
          </a:p>
        </p:txBody>
      </p:sp>
    </p:spTree>
    <p:extLst>
      <p:ext uri="{BB962C8B-B14F-4D97-AF65-F5344CB8AC3E}">
        <p14:creationId xmlns:p14="http://schemas.microsoft.com/office/powerpoint/2010/main" val="2953892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96" y="1699447"/>
            <a:ext cx="10347628" cy="3963141"/>
          </a:xfrm>
          <a:ln w="12700" cmpd="sng">
            <a:solidFill>
              <a:schemeClr val="tx1">
                <a:alpha val="99000"/>
              </a:schemeClr>
            </a:solidFill>
          </a:ln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Deep Neural Networks – Vision Example</a:t>
            </a:r>
          </a:p>
        </p:txBody>
      </p:sp>
    </p:spTree>
    <p:extLst>
      <p:ext uri="{BB962C8B-B14F-4D97-AF65-F5344CB8AC3E}">
        <p14:creationId xmlns:p14="http://schemas.microsoft.com/office/powerpoint/2010/main" val="2390875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739" y="1790933"/>
            <a:ext cx="6803059" cy="1907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2229401" y="4033754"/>
            <a:ext cx="3317404" cy="72062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Train this layer first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277002" y="4632156"/>
            <a:ext cx="3317404" cy="72221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this layer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4708724" y="5273415"/>
            <a:ext cx="3317404" cy="72062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this layer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791243" y="1727442"/>
            <a:ext cx="1320613" cy="2306311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The New Way To Train Multi-Layer NNs…</a:t>
            </a:r>
          </a:p>
        </p:txBody>
      </p:sp>
    </p:spTree>
    <p:extLst>
      <p:ext uri="{BB962C8B-B14F-4D97-AF65-F5344CB8AC3E}">
        <p14:creationId xmlns:p14="http://schemas.microsoft.com/office/powerpoint/2010/main" val="1134338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739" y="1790933"/>
            <a:ext cx="6803059" cy="1907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2229401" y="4033754"/>
            <a:ext cx="3317404" cy="72062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Train this layer first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277002" y="4632156"/>
            <a:ext cx="3317404" cy="72221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this layer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4708724" y="5273415"/>
            <a:ext cx="3317404" cy="72062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this layer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111856" y="1717918"/>
            <a:ext cx="1320613" cy="2304723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5338873" y="5770232"/>
            <a:ext cx="3317404" cy="722209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this layer</a:t>
            </a: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The New Way To Train Multi-Layer NNs…</a:t>
            </a:r>
          </a:p>
        </p:txBody>
      </p:sp>
    </p:spTree>
    <p:extLst>
      <p:ext uri="{BB962C8B-B14F-4D97-AF65-F5344CB8AC3E}">
        <p14:creationId xmlns:p14="http://schemas.microsoft.com/office/powerpoint/2010/main" val="2063665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739" y="1790933"/>
            <a:ext cx="6803059" cy="1907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2229401" y="4033754"/>
            <a:ext cx="3317404" cy="72062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Train this layer first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277002" y="4632156"/>
            <a:ext cx="3317404" cy="72221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this layer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4708724" y="5273415"/>
            <a:ext cx="3317404" cy="72062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this layer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330883" y="1706808"/>
            <a:ext cx="1320613" cy="2306310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5338873" y="5770232"/>
            <a:ext cx="3317404" cy="722209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this layer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6997574" y="6257523"/>
            <a:ext cx="3317404" cy="45713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finally this layer</a:t>
            </a: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The New Way To Train Multi-Layer NNs…</a:t>
            </a:r>
          </a:p>
        </p:txBody>
      </p:sp>
    </p:spTree>
    <p:extLst>
      <p:ext uri="{BB962C8B-B14F-4D97-AF65-F5344CB8AC3E}">
        <p14:creationId xmlns:p14="http://schemas.microsoft.com/office/powerpoint/2010/main" val="4162441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739" y="1790933"/>
            <a:ext cx="6803059" cy="1907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3251603" y="1575064"/>
            <a:ext cx="1320613" cy="2306311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2330705" y="4315501"/>
            <a:ext cx="7504356" cy="121902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 algn="l">
              <a:defRPr/>
            </a:pPr>
            <a:r>
              <a:rPr lang="en-GB" altLang="en-US" sz="2800" kern="0" dirty="0"/>
              <a:t>Each layer can be thought of as a set of features</a:t>
            </a:r>
            <a:endParaRPr lang="en-GB" altLang="en-US" b="1" kern="0" dirty="0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The New Way To Train Multi-Layer NNs…</a:t>
            </a:r>
          </a:p>
        </p:txBody>
      </p:sp>
    </p:spTree>
    <p:extLst>
      <p:ext uri="{BB962C8B-B14F-4D97-AF65-F5344CB8AC3E}">
        <p14:creationId xmlns:p14="http://schemas.microsoft.com/office/powerpoint/2010/main" val="3700212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Common DNNs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10734" y="1301588"/>
            <a:ext cx="10332516" cy="5454290"/>
          </a:xfrm>
          <a:solidFill>
            <a:schemeClr val="bg1"/>
          </a:solidFill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961" dirty="0"/>
              <a:t> Deep Convolutional Neural Network (DCNN)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61" dirty="0">
                <a:latin typeface="+mj-lt"/>
              </a:rPr>
              <a:t>To extract representation from images</a:t>
            </a:r>
          </a:p>
          <a:p>
            <a:pPr marL="0" indent="0">
              <a:buNone/>
            </a:pPr>
            <a:endParaRPr lang="en-US" sz="1961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1961" dirty="0"/>
              <a:t> Recurrent Neural Network (RNN)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61" dirty="0">
                <a:latin typeface="+mj-lt"/>
              </a:rPr>
              <a:t>To extract representation from sequential data</a:t>
            </a:r>
          </a:p>
          <a:p>
            <a:pPr marL="457112" lvl="1" indent="0">
              <a:buNone/>
            </a:pPr>
            <a:endParaRPr lang="en-US" sz="1961" dirty="0">
              <a:latin typeface="+mj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961" dirty="0"/>
              <a:t>Deep Belief Neural Network (DBN)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61" dirty="0">
                <a:latin typeface="+mj-lt"/>
              </a:rPr>
              <a:t>To extract hierarchical representation from a dataset</a:t>
            </a:r>
          </a:p>
          <a:p>
            <a:pPr marL="457112" lvl="1" indent="0">
              <a:buNone/>
            </a:pPr>
            <a:endParaRPr lang="en-US" sz="1961" dirty="0">
              <a:latin typeface="+mj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961" dirty="0"/>
              <a:t> Deep Reinforcement Learning (DQN)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61" dirty="0">
                <a:latin typeface="+mj-lt"/>
              </a:rPr>
              <a:t>To prescribe how agents should act in an environment in order to maximize future cumulative reward (e.g., a game score)</a:t>
            </a:r>
          </a:p>
          <a:p>
            <a:pPr marL="457112" lvl="1" indent="0">
              <a:buNone/>
            </a:pPr>
            <a:endParaRPr lang="en-US" sz="1961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5417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10804" y="1464789"/>
            <a:ext cx="11523900" cy="1792836"/>
          </a:xfrm>
        </p:spPr>
        <p:txBody>
          <a:bodyPr>
            <a:normAutofit fontScale="90000"/>
          </a:bodyPr>
          <a:lstStyle/>
          <a:p>
            <a:r>
              <a:rPr lang="en-US" sz="6470" b="1" dirty="0"/>
              <a:t>Deep Learning And Computer Vision</a:t>
            </a:r>
            <a:br>
              <a:rPr lang="en-US" sz="6470" b="1" dirty="0"/>
            </a:br>
            <a:endParaRPr lang="en-US" sz="3137" dirty="0"/>
          </a:p>
        </p:txBody>
      </p:sp>
    </p:spTree>
    <p:extLst>
      <p:ext uri="{BB962C8B-B14F-4D97-AF65-F5344CB8AC3E}">
        <p14:creationId xmlns:p14="http://schemas.microsoft.com/office/powerpoint/2010/main" val="129224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053" y="1060571"/>
            <a:ext cx="2908188" cy="2432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58" name="Shape 258"/>
          <p:cNvSpPr txBox="1"/>
          <p:nvPr/>
        </p:nvSpPr>
        <p:spPr>
          <a:xfrm>
            <a:off x="242511" y="3411620"/>
            <a:ext cx="3931042" cy="414342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2400" dirty="0"/>
              <a:t>e.g. Google Photos search</a:t>
            </a:r>
          </a:p>
        </p:txBody>
      </p:sp>
      <p:pic>
        <p:nvPicPr>
          <p:cNvPr id="259" name="Shape 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8383" y="1060570"/>
            <a:ext cx="7557960" cy="168916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60" name="Shape 260"/>
          <p:cNvSpPr txBox="1"/>
          <p:nvPr/>
        </p:nvSpPr>
        <p:spPr>
          <a:xfrm>
            <a:off x="3325926" y="2648144"/>
            <a:ext cx="7392551" cy="414342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2400" dirty="0"/>
              <a:t>Face Verification, Taigman et al. 2014 (FAIR)</a:t>
            </a:r>
          </a:p>
        </p:txBody>
      </p:sp>
      <p:pic>
        <p:nvPicPr>
          <p:cNvPr id="261" name="Shape 2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9840" y="3316950"/>
            <a:ext cx="6536503" cy="315958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 txBox="1"/>
          <p:nvPr/>
        </p:nvSpPr>
        <p:spPr>
          <a:xfrm>
            <a:off x="6839894" y="6360149"/>
            <a:ext cx="3931041" cy="414342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2400" dirty="0"/>
              <a:t>Self-driving cars</a:t>
            </a:r>
          </a:p>
        </p:txBody>
      </p:sp>
      <p:pic>
        <p:nvPicPr>
          <p:cNvPr id="263" name="Shape 2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032" y="3939361"/>
            <a:ext cx="3181181" cy="242078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Shape 264"/>
          <p:cNvSpPr txBox="1"/>
          <p:nvPr/>
        </p:nvSpPr>
        <p:spPr>
          <a:xfrm>
            <a:off x="242511" y="6208329"/>
            <a:ext cx="3931042" cy="414342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2400" dirty="0"/>
              <a:t>[Goodfellow et al. 2014]</a:t>
            </a:r>
          </a:p>
        </p:txBody>
      </p:sp>
      <p:sp>
        <p:nvSpPr>
          <p:cNvPr id="13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ConvNet</a:t>
            </a:r>
          </a:p>
        </p:txBody>
      </p:sp>
    </p:spTree>
    <p:extLst>
      <p:ext uri="{BB962C8B-B14F-4D97-AF65-F5344CB8AC3E}">
        <p14:creationId xmlns:p14="http://schemas.microsoft.com/office/powerpoint/2010/main" val="796726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Image Classification</a:t>
            </a: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377175" y="1488983"/>
            <a:ext cx="11361317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Task of taking an input image and outputting a class</a:t>
            </a:r>
          </a:p>
          <a:p>
            <a:pPr lvl="1" algn="just"/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Probability of classes that best describes the image</a:t>
            </a:r>
          </a:p>
          <a:p>
            <a:pPr lvl="1" algn="just"/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For humans, effortless task</a:t>
            </a:r>
          </a:p>
        </p:txBody>
      </p:sp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3" y="3074012"/>
            <a:ext cx="3759005" cy="3277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6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608" y="2992089"/>
            <a:ext cx="4166857" cy="3359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29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Input Image</a:t>
            </a: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267322" y="1432415"/>
            <a:ext cx="11488650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en-US" sz="274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An image is an an array of pixel values</a:t>
            </a:r>
          </a:p>
          <a:p>
            <a:pPr lvl="1" algn="just"/>
            <a:r>
              <a:rPr lang="en-US" sz="274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 JPG color image with size 480 x 480: </a:t>
            </a:r>
          </a:p>
          <a:p>
            <a:pPr lvl="2" algn="just"/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The representative array will be 480 x 480 x 3. Each number is given a value from 0 to 255 which is the pixel intensity</a:t>
            </a:r>
          </a:p>
          <a:p>
            <a:pPr lvl="1" algn="just"/>
            <a:r>
              <a:rPr lang="en-US" sz="274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Grey scale image contains a single sample (intensity value) for each pixel</a:t>
            </a:r>
          </a:p>
          <a:p>
            <a:pPr lvl="1" algn="just"/>
            <a:r>
              <a:rPr lang="en-US" sz="274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Image Classification:</a:t>
            </a:r>
          </a:p>
          <a:p>
            <a:pPr lvl="2" algn="just"/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Given an array of numbers, produce probabilities of the image being a certain class</a:t>
            </a:r>
          </a:p>
        </p:txBody>
      </p:sp>
    </p:spTree>
    <p:extLst>
      <p:ext uri="{BB962C8B-B14F-4D97-AF65-F5344CB8AC3E}">
        <p14:creationId xmlns:p14="http://schemas.microsoft.com/office/powerpoint/2010/main" val="12320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Convolutional Neural Networks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412365" y="1460452"/>
            <a:ext cx="11620651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lvl="1" indent="0" algn="just">
              <a:buNone/>
            </a:pPr>
            <a:r>
              <a:rPr lang="en-US" sz="3137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Three basic ideas:</a:t>
            </a:r>
          </a:p>
          <a:p>
            <a:pPr lvl="1" algn="just"/>
            <a:r>
              <a:rPr lang="en-US" sz="3137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Local receptive fields</a:t>
            </a:r>
          </a:p>
          <a:p>
            <a:pPr lvl="1" algn="just"/>
            <a:r>
              <a:rPr lang="en-US" sz="3137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Shared weights</a:t>
            </a:r>
          </a:p>
          <a:p>
            <a:pPr lvl="1" algn="just"/>
            <a:r>
              <a:rPr lang="en-US" sz="3137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Pooling</a:t>
            </a:r>
          </a:p>
        </p:txBody>
      </p:sp>
    </p:spTree>
    <p:extLst>
      <p:ext uri="{BB962C8B-B14F-4D97-AF65-F5344CB8AC3E}">
        <p14:creationId xmlns:p14="http://schemas.microsoft.com/office/powerpoint/2010/main" val="299141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2" name="Rectangle 11"/>
          <p:cNvSpPr>
            <a:spLocks noChangeArrowheads="1"/>
          </p:cNvSpPr>
          <p:nvPr/>
        </p:nvSpPr>
        <p:spPr bwMode="auto">
          <a:xfrm>
            <a:off x="5370615" y="2595681"/>
            <a:ext cx="304757" cy="30475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dirty="0"/>
          </a:p>
        </p:txBody>
      </p:sp>
      <p:sp>
        <p:nvSpPr>
          <p:cNvPr id="34823" name="Rectangle 11"/>
          <p:cNvSpPr>
            <a:spLocks noChangeArrowheads="1"/>
          </p:cNvSpPr>
          <p:nvPr/>
        </p:nvSpPr>
        <p:spPr bwMode="auto">
          <a:xfrm>
            <a:off x="5391250" y="3195671"/>
            <a:ext cx="304757" cy="30475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dirty="0"/>
          </a:p>
        </p:txBody>
      </p:sp>
      <p:sp>
        <p:nvSpPr>
          <p:cNvPr id="34824" name="Rectangle 4"/>
          <p:cNvSpPr>
            <a:spLocks noChangeArrowheads="1"/>
          </p:cNvSpPr>
          <p:nvPr/>
        </p:nvSpPr>
        <p:spPr bwMode="auto">
          <a:xfrm>
            <a:off x="5381727" y="3754392"/>
            <a:ext cx="304757" cy="30475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dirty="0"/>
          </a:p>
        </p:txBody>
      </p:sp>
      <p:sp>
        <p:nvSpPr>
          <p:cNvPr id="34825" name="Rectangle 129"/>
          <p:cNvSpPr>
            <a:spLocks noChangeArrowheads="1"/>
          </p:cNvSpPr>
          <p:nvPr/>
        </p:nvSpPr>
        <p:spPr bwMode="auto">
          <a:xfrm>
            <a:off x="5410297" y="4414698"/>
            <a:ext cx="304757" cy="304757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dirty="0"/>
          </a:p>
        </p:txBody>
      </p:sp>
      <p:sp>
        <p:nvSpPr>
          <p:cNvPr id="34826" name="Rectangle 129"/>
          <p:cNvSpPr>
            <a:spLocks noChangeArrowheads="1"/>
          </p:cNvSpPr>
          <p:nvPr/>
        </p:nvSpPr>
        <p:spPr bwMode="auto">
          <a:xfrm>
            <a:off x="5410297" y="5084528"/>
            <a:ext cx="304757" cy="304757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dirty="0"/>
          </a:p>
        </p:txBody>
      </p:sp>
      <p:sp>
        <p:nvSpPr>
          <p:cNvPr id="34827" name="Rectangle 129"/>
          <p:cNvSpPr>
            <a:spLocks noChangeArrowheads="1"/>
          </p:cNvSpPr>
          <p:nvPr/>
        </p:nvSpPr>
        <p:spPr bwMode="auto">
          <a:xfrm>
            <a:off x="5440456" y="6100384"/>
            <a:ext cx="304757" cy="304757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850" y="1564144"/>
            <a:ext cx="3019833" cy="1874380"/>
          </a:xfrm>
          <a:prstGeom prst="rect">
            <a:avLst/>
          </a:prstGeom>
        </p:spPr>
      </p:pic>
      <p:sp>
        <p:nvSpPr>
          <p:cNvPr id="107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Feature Detectors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133" y="1462350"/>
            <a:ext cx="6844577" cy="506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998" y="3500428"/>
            <a:ext cx="2331536" cy="296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848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Local Receptive Fields</a:t>
            </a: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377176" y="1488983"/>
            <a:ext cx="11498320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en-US" sz="225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Connections are from small, localized regions of the input image to hidden layers</a:t>
            </a:r>
          </a:p>
          <a:p>
            <a:pPr lvl="1" algn="just"/>
            <a:r>
              <a:rPr lang="en-US" sz="225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 little window on the input pixels</a:t>
            </a:r>
          </a:p>
          <a:p>
            <a:pPr lvl="1" algn="just"/>
            <a:r>
              <a:rPr lang="en-US" sz="225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Each neuron in the first hidden layer is connected to a small region of the input neurons. For example, a 5x5 region</a:t>
            </a:r>
          </a:p>
        </p:txBody>
      </p:sp>
      <p:pic>
        <p:nvPicPr>
          <p:cNvPr id="8199" name="Picture 7" descr="http://neuralnetworksanddeeplearning.com/images/tikz4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681" y="3024834"/>
            <a:ext cx="4784089" cy="315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0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Local Receptive Fields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64" y="1125040"/>
            <a:ext cx="5245788" cy="2531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64" y="3760872"/>
            <a:ext cx="5245788" cy="2509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058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F259D-6847-874A-AE99-AFB5256A5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A5201-8DF1-C042-9E51-97D1669EF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63698" cy="4351338"/>
          </a:xfrm>
        </p:spPr>
        <p:txBody>
          <a:bodyPr/>
          <a:lstStyle/>
          <a:p>
            <a:r>
              <a:rPr lang="en-US" dirty="0"/>
              <a:t>Replace matrix multiplication in networks with convolution</a:t>
            </a:r>
          </a:p>
          <a:p>
            <a:r>
              <a:rPr lang="en-US" dirty="0"/>
              <a:t>The rest (gradient </a:t>
            </a:r>
            <a:r>
              <a:rPr lang="en-US" dirty="0" err="1"/>
              <a:t>etc</a:t>
            </a:r>
            <a:r>
              <a:rPr lang="en-US" dirty="0"/>
              <a:t>…) remains the same</a:t>
            </a:r>
          </a:p>
          <a:p>
            <a:r>
              <a:rPr lang="en-US" dirty="0"/>
              <a:t>Because of the small kernel, connections are sparse</a:t>
            </a:r>
          </a:p>
          <a:p>
            <a:r>
              <a:rPr lang="en-US">
                <a:hlinkClick r:id="rId2"/>
              </a:rPr>
              <a:t>http://cs231n.github.io/convolutional-networks/</a:t>
            </a:r>
            <a:r>
              <a:rPr lang="en-US"/>
              <a:t> 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7F66BB-BB46-DA48-9947-E5C330AD7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541" y="0"/>
            <a:ext cx="692045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543690-B032-C444-AE62-4BB0C6CAB97F}"/>
              </a:ext>
            </a:extLst>
          </p:cNvPr>
          <p:cNvSpPr txBox="1"/>
          <p:nvPr/>
        </p:nvSpPr>
        <p:spPr>
          <a:xfrm>
            <a:off x="10569844" y="365125"/>
            <a:ext cx="1410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Goodfellow</a:t>
            </a:r>
            <a:r>
              <a:rPr lang="en-US" dirty="0"/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13641615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Pooling Layers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22"/>
              <p:cNvSpPr txBox="1">
                <a:spLocks/>
              </p:cNvSpPr>
              <p:nvPr/>
            </p:nvSpPr>
            <p:spPr>
              <a:xfrm>
                <a:off x="253055" y="1389976"/>
                <a:ext cx="11361317" cy="5018311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4000" kern="1200">
                    <a:solidFill>
                      <a:schemeClr val="tx2"/>
                    </a:solidFill>
                    <a:latin typeface="+mj-lt"/>
                    <a:ea typeface="ＭＳ Ｐゴシック" charset="0"/>
                    <a:cs typeface="ＭＳ Ｐゴシック" charset="0"/>
                  </a:defRPr>
                </a:lvl1pPr>
                <a:lvl2pPr marL="584200" indent="-2413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4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8001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0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0287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2573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36145" lvl="1" indent="0" algn="just">
                  <a:buNone/>
                </a:pPr>
                <a:r>
                  <a:rPr lang="en-US" sz="215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Often used immediately after convolutional layers</a:t>
                </a:r>
              </a:p>
              <a:p>
                <a:pPr lvl="1" algn="just"/>
                <a:r>
                  <a:rPr lang="en-US" sz="215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Simplify the information in the output from the convolutional layer</a:t>
                </a:r>
              </a:p>
              <a:p>
                <a:pPr lvl="1" algn="just"/>
                <a:r>
                  <a:rPr lang="en-US" sz="215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Takes each feature map output from the convolutional layer and prepares a condensed feature map</a:t>
                </a:r>
              </a:p>
              <a:p>
                <a:pPr lvl="1" algn="just"/>
                <a:r>
                  <a:rPr lang="en-US" sz="215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Max-pooling: </a:t>
                </a:r>
              </a:p>
              <a:p>
                <a:pPr marL="336145" lvl="1" indent="0" algn="just">
                  <a:buNone/>
                </a:pPr>
                <a:r>
                  <a:rPr lang="en-US" sz="215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           A pooling unit simply outputs the maximum activation in the </a:t>
                </a:r>
                <a14:m>
                  <m:oMath xmlns:m="http://schemas.openxmlformats.org/officeDocument/2006/math">
                    <m:r>
                      <a:rPr lang="en-US" sz="2157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𝑝</m:t>
                    </m:r>
                    <m:r>
                      <a:rPr lang="en-US" sz="2157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  <a:ea typeface="Cambria Math"/>
                      </a:rPr>
                      <m:t>×</m:t>
                    </m:r>
                    <m:r>
                      <a:rPr lang="en-US" sz="2157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𝑝</m:t>
                    </m:r>
                  </m:oMath>
                </a14:m>
                <a:r>
                  <a:rPr lang="en-US" sz="215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 region</a:t>
                </a:r>
              </a:p>
            </p:txBody>
          </p:sp>
        </mc:Choice>
        <mc:Fallback xmlns="">
          <p:sp>
            <p:nvSpPr>
              <p:cNvPr id="8" name="Text Placeholder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55" y="1389976"/>
                <a:ext cx="11361317" cy="5018311"/>
              </a:xfrm>
              <a:prstGeom prst="rect">
                <a:avLst/>
              </a:prstGeom>
              <a:blipFill>
                <a:blip r:embed="rId3"/>
                <a:stretch>
                  <a:fillRect t="-1008" r="-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 descr="http://neuralnetworksanddeeplearning.com/images/tikz4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747" y="3586800"/>
            <a:ext cx="4826089" cy="268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09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7" name="Shape 687"/>
          <p:cNvGraphicFramePr/>
          <p:nvPr/>
        </p:nvGraphicFramePr>
        <p:xfrm>
          <a:off x="1270685" y="1879820"/>
          <a:ext cx="3230876" cy="323087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07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7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77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77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0771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1</a:t>
                      </a:r>
                    </a:p>
                  </a:txBody>
                  <a:tcPr marL="121883" marR="121883" marT="121883" marB="121883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1</a:t>
                      </a:r>
                    </a:p>
                  </a:txBody>
                  <a:tcPr marL="121883" marR="121883" marT="121883" marB="121883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2</a:t>
                      </a:r>
                    </a:p>
                  </a:txBody>
                  <a:tcPr marL="121883" marR="121883" marT="121883" marB="121883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4</a:t>
                      </a:r>
                    </a:p>
                  </a:txBody>
                  <a:tcPr marL="121883" marR="121883" marT="121883" marB="121883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71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5</a:t>
                      </a:r>
                    </a:p>
                  </a:txBody>
                  <a:tcPr marL="121883" marR="121883" marT="121883" marB="121883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6</a:t>
                      </a:r>
                    </a:p>
                  </a:txBody>
                  <a:tcPr marL="121883" marR="121883" marT="121883" marB="121883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7</a:t>
                      </a:r>
                    </a:p>
                  </a:txBody>
                  <a:tcPr marL="121883" marR="121883" marT="121883" marB="121883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8</a:t>
                      </a:r>
                    </a:p>
                  </a:txBody>
                  <a:tcPr marL="121883" marR="121883" marT="121883" marB="121883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771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3</a:t>
                      </a:r>
                    </a:p>
                  </a:txBody>
                  <a:tcPr marL="121883" marR="121883" marT="121883" marB="121883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2</a:t>
                      </a:r>
                    </a:p>
                  </a:txBody>
                  <a:tcPr marL="121883" marR="121883" marT="121883" marB="121883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1</a:t>
                      </a:r>
                    </a:p>
                  </a:txBody>
                  <a:tcPr marL="121883" marR="121883" marT="121883" marB="121883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0</a:t>
                      </a:r>
                    </a:p>
                  </a:txBody>
                  <a:tcPr marL="121883" marR="121883" marT="121883" marB="121883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771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1</a:t>
                      </a:r>
                    </a:p>
                  </a:txBody>
                  <a:tcPr marL="121883" marR="121883" marT="121883" marB="121883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2</a:t>
                      </a:r>
                    </a:p>
                  </a:txBody>
                  <a:tcPr marL="121883" marR="121883" marT="121883" marB="121883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3</a:t>
                      </a:r>
                    </a:p>
                  </a:txBody>
                  <a:tcPr marL="121883" marR="121883" marT="121883" marB="121883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4</a:t>
                      </a:r>
                    </a:p>
                  </a:txBody>
                  <a:tcPr marL="121883" marR="121883" marT="121883" marB="121883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88" name="Shape 688"/>
          <p:cNvSpPr txBox="1"/>
          <p:nvPr/>
        </p:nvSpPr>
        <p:spPr>
          <a:xfrm>
            <a:off x="1243156" y="1200483"/>
            <a:ext cx="3489105" cy="753093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3200" dirty="0">
                <a:latin typeface="+mj-lt"/>
              </a:rPr>
              <a:t>Single depth slice</a:t>
            </a:r>
          </a:p>
        </p:txBody>
      </p:sp>
      <p:cxnSp>
        <p:nvCxnSpPr>
          <p:cNvPr id="689" name="Shape 689"/>
          <p:cNvCxnSpPr/>
          <p:nvPr/>
        </p:nvCxnSpPr>
        <p:spPr>
          <a:xfrm rot="10800000">
            <a:off x="857976" y="1919481"/>
            <a:ext cx="0" cy="315155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90" name="Shape 690"/>
          <p:cNvSpPr txBox="1"/>
          <p:nvPr/>
        </p:nvSpPr>
        <p:spPr>
          <a:xfrm>
            <a:off x="370845" y="2085291"/>
            <a:ext cx="519526" cy="623511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3200" dirty="0">
                <a:latin typeface="+mj-lt"/>
              </a:rPr>
              <a:t>x</a:t>
            </a:r>
          </a:p>
        </p:txBody>
      </p:sp>
      <p:cxnSp>
        <p:nvCxnSpPr>
          <p:cNvPr id="691" name="Shape 691"/>
          <p:cNvCxnSpPr/>
          <p:nvPr/>
        </p:nvCxnSpPr>
        <p:spPr>
          <a:xfrm>
            <a:off x="1235357" y="5533935"/>
            <a:ext cx="3301531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92" name="Shape 692"/>
          <p:cNvSpPr txBox="1"/>
          <p:nvPr/>
        </p:nvSpPr>
        <p:spPr>
          <a:xfrm>
            <a:off x="3838020" y="5441082"/>
            <a:ext cx="519526" cy="489131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3200" dirty="0">
                <a:latin typeface="+mj-lt"/>
              </a:rPr>
              <a:t>y</a:t>
            </a:r>
          </a:p>
        </p:txBody>
      </p:sp>
      <p:cxnSp>
        <p:nvCxnSpPr>
          <p:cNvPr id="693" name="Shape 693"/>
          <p:cNvCxnSpPr/>
          <p:nvPr/>
        </p:nvCxnSpPr>
        <p:spPr>
          <a:xfrm>
            <a:off x="5005088" y="3495257"/>
            <a:ext cx="2710016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94" name="Shape 694"/>
          <p:cNvSpPr txBox="1"/>
          <p:nvPr/>
        </p:nvSpPr>
        <p:spPr>
          <a:xfrm>
            <a:off x="4881872" y="2384849"/>
            <a:ext cx="3567094" cy="969462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2400" dirty="0">
                <a:latin typeface="+mj-lt"/>
              </a:rPr>
              <a:t>max pool with 2x2 filters and stride 2</a:t>
            </a:r>
          </a:p>
        </p:txBody>
      </p:sp>
      <p:graphicFrame>
        <p:nvGraphicFramePr>
          <p:cNvPr id="695" name="Shape 695"/>
          <p:cNvGraphicFramePr/>
          <p:nvPr/>
        </p:nvGraphicFramePr>
        <p:xfrm>
          <a:off x="8829279" y="2635612"/>
          <a:ext cx="1615438" cy="161543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07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7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771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6</a:t>
                      </a:r>
                    </a:p>
                  </a:txBody>
                  <a:tcPr marL="121883" marR="121883" marT="121883" marB="121883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8</a:t>
                      </a:r>
                    </a:p>
                  </a:txBody>
                  <a:tcPr marL="121883" marR="121883" marT="121883" marB="121883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71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3</a:t>
                      </a:r>
                    </a:p>
                  </a:txBody>
                  <a:tcPr marL="121883" marR="121883" marT="121883" marB="121883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4</a:t>
                      </a:r>
                    </a:p>
                  </a:txBody>
                  <a:tcPr marL="121883" marR="121883" marT="121883" marB="121883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Max Pooling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6136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Shape 6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6071" y="2564628"/>
            <a:ext cx="5713613" cy="4058437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Shape 682"/>
          <p:cNvSpPr txBox="1"/>
          <p:nvPr/>
        </p:nvSpPr>
        <p:spPr>
          <a:xfrm>
            <a:off x="383982" y="1425350"/>
            <a:ext cx="11237791" cy="942509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pPr marL="488512" indent="-336145"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</a:t>
            </a:r>
            <a:r>
              <a:rPr lang="en" sz="2400" dirty="0">
                <a:latin typeface="+mj-lt"/>
              </a:rPr>
              <a:t>maller </a:t>
            </a:r>
            <a:r>
              <a:rPr lang="en-US" sz="2400" dirty="0">
                <a:latin typeface="+mj-lt"/>
              </a:rPr>
              <a:t>representations </a:t>
            </a:r>
            <a:r>
              <a:rPr lang="en" sz="2400" dirty="0">
                <a:latin typeface="+mj-lt"/>
              </a:rPr>
              <a:t>and more manageable </a:t>
            </a:r>
          </a:p>
          <a:p>
            <a:pPr marL="488512" indent="-336145"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latin typeface="+mj-lt"/>
              </a:rPr>
              <a:t>Operates over each activation map independently</a:t>
            </a:r>
          </a:p>
          <a:p>
            <a:endParaRPr sz="2400" dirty="0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Pooling Layers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7883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Pooling Layers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322013" y="1310895"/>
            <a:ext cx="11361317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lvl="1" indent="0" algn="just">
              <a:buNone/>
            </a:pPr>
            <a:r>
              <a:rPr lang="en-US" sz="3137" dirty="0">
                <a:solidFill>
                  <a:schemeClr val="tx1"/>
                </a:solidFill>
                <a:latin typeface="+mj-lt"/>
              </a:rPr>
              <a:t>Combined convolutional and max-pooling layers: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642" y="2620807"/>
            <a:ext cx="7802294" cy="2857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543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Shared Weights And Biases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22"/>
              <p:cNvSpPr txBox="1">
                <a:spLocks/>
              </p:cNvSpPr>
              <p:nvPr/>
            </p:nvSpPr>
            <p:spPr>
              <a:xfrm>
                <a:off x="245998" y="1398582"/>
                <a:ext cx="11361317" cy="5018311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4000" kern="1200">
                    <a:solidFill>
                      <a:schemeClr val="tx2"/>
                    </a:solidFill>
                    <a:latin typeface="+mj-lt"/>
                    <a:ea typeface="ＭＳ Ｐゴシック" charset="0"/>
                    <a:cs typeface="ＭＳ Ｐゴシック" charset="0"/>
                  </a:defRPr>
                </a:lvl1pPr>
                <a:lvl2pPr marL="584200" indent="-2413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4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8001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0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0287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2573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784338" lvl="1" indent="-448193" algn="just">
                  <a:buFont typeface="+mj-lt"/>
                  <a:buAutoNum type="arabicPeriod"/>
                </a:pPr>
                <a:r>
                  <a:rPr lang="en-US" sz="2353" dirty="0">
                    <a:solidFill>
                      <a:schemeClr val="tx1"/>
                    </a:solidFill>
                    <a:latin typeface="+mj-lt"/>
                  </a:rPr>
                  <a:t>Each hidden neuron has a bias and pxp weights connected to its local receptive field</a:t>
                </a:r>
              </a:p>
              <a:p>
                <a:pPr marL="784338" lvl="1" indent="-448193" algn="just">
                  <a:buFont typeface="+mj-lt"/>
                  <a:buAutoNum type="arabicPeriod"/>
                </a:pPr>
                <a:r>
                  <a:rPr lang="en-US" sz="2353" dirty="0">
                    <a:solidFill>
                      <a:schemeClr val="tx1"/>
                    </a:solidFill>
                    <a:latin typeface="+mj-lt"/>
                  </a:rPr>
                  <a:t>The same weights and bias for each of the hidden neurons</a:t>
                </a:r>
              </a:p>
              <a:p>
                <a:pPr marL="784338" lvl="1" indent="-448193" algn="just">
                  <a:buFont typeface="+mj-lt"/>
                  <a:buAutoNum type="arabicPeriod"/>
                </a:pPr>
                <a:r>
                  <a:rPr lang="en-US" sz="2353" dirty="0">
                    <a:solidFill>
                      <a:schemeClr val="tx1"/>
                    </a:solidFill>
                    <a:latin typeface="+mj-lt"/>
                  </a:rPr>
                  <a:t>In other words, 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53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53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𝑗</m:t>
                        </m:r>
                        <m:r>
                          <a:rPr lang="en-US" sz="2353" i="1">
                            <a:solidFill>
                              <a:schemeClr val="tx1"/>
                            </a:solidFill>
                            <a:latin typeface="Cambria Math"/>
                          </a:rPr>
                          <m:t>,  </m:t>
                        </m:r>
                        <m:r>
                          <a:rPr lang="en-US" sz="2353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𝑘</m:t>
                        </m:r>
                      </m:e>
                      <m:sup>
                        <m:r>
                          <a:rPr lang="en-US" sz="2353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353" dirty="0">
                    <a:solidFill>
                      <a:schemeClr val="tx1"/>
                    </a:solidFill>
                    <a:latin typeface="+mj-lt"/>
                  </a:rPr>
                  <a:t> hidden neuron, the output is:</a:t>
                </a:r>
              </a:p>
            </p:txBody>
          </p:sp>
        </mc:Choice>
        <mc:Fallback xmlns="">
          <p:sp>
            <p:nvSpPr>
              <p:cNvPr id="8" name="Text Placeholder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98" y="1398582"/>
                <a:ext cx="11361317" cy="5018311"/>
              </a:xfrm>
              <a:prstGeom prst="rect">
                <a:avLst/>
              </a:prstGeom>
              <a:blipFill>
                <a:blip r:embed="rId3"/>
                <a:stretch>
                  <a:fillRect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286246" y="4214291"/>
                <a:ext cx="9032578" cy="16359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br>
                  <a:rPr lang="en-US" sz="1961" dirty="0">
                    <a:latin typeface="+mj-lt"/>
                  </a:rPr>
                </a:br>
                <a:r>
                  <a:rPr lang="en-US" sz="1961" dirty="0">
                    <a:latin typeface="+mj-lt"/>
                  </a:rPr>
                  <a:t>where </a:t>
                </a:r>
                <a14:m>
                  <m:oMath xmlns:m="http://schemas.openxmlformats.org/officeDocument/2006/math">
                    <m:r>
                      <a:rPr lang="en-US" sz="1961" i="1">
                        <a:latin typeface="Cambria Math"/>
                        <a:ea typeface="Cambria Math"/>
                      </a:rPr>
                      <m:t>𝜎</m:t>
                    </m:r>
                    <m:r>
                      <a:rPr lang="en-US" sz="1961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sz="1961" dirty="0">
                    <a:latin typeface="+mj-lt"/>
                  </a:rPr>
                  <a:t>is the neural activation function - perhaps the sigmoid function</a:t>
                </a:r>
              </a:p>
              <a:p>
                <a14:m>
                  <m:oMath xmlns:m="http://schemas.openxmlformats.org/officeDocument/2006/math">
                    <m:r>
                      <a:rPr lang="en-US" sz="1961" i="1">
                        <a:latin typeface="Cambria Math"/>
                      </a:rPr>
                      <m:t>𝑏</m:t>
                    </m:r>
                    <m:r>
                      <a:rPr lang="en-US" sz="1961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1961" dirty="0">
                    <a:latin typeface="+mj-lt"/>
                  </a:rPr>
                  <a:t>is the shared value for the bias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96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61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1961" i="1">
                            <a:latin typeface="Cambria Math"/>
                          </a:rPr>
                          <m:t>𝑙</m:t>
                        </m:r>
                        <m:r>
                          <a:rPr lang="en-US" sz="1961" i="1">
                            <a:latin typeface="Cambria Math"/>
                          </a:rPr>
                          <m:t>,</m:t>
                        </m:r>
                        <m:r>
                          <a:rPr lang="en-US" sz="1961" i="1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en-US" sz="1961">
                        <a:latin typeface="Cambria Math"/>
                      </a:rPr>
                      <m:t> </m:t>
                    </m:r>
                  </m:oMath>
                </a14:m>
                <a:r>
                  <a:rPr lang="en-US" sz="1961" dirty="0">
                    <a:latin typeface="+mj-lt"/>
                  </a:rPr>
                  <a:t>is a </a:t>
                </a:r>
                <a14:m>
                  <m:oMath xmlns:m="http://schemas.openxmlformats.org/officeDocument/2006/math">
                    <m:r>
                      <a:rPr lang="en-US" sz="1961" i="1" dirty="0">
                        <a:latin typeface="Cambria Math"/>
                      </a:rPr>
                      <m:t>𝑛</m:t>
                    </m:r>
                    <m:r>
                      <a:rPr lang="en-US" sz="1961" i="1" dirty="0">
                        <a:latin typeface="Cambria Math"/>
                      </a:rPr>
                      <m:t>×</m:t>
                    </m:r>
                    <m:r>
                      <a:rPr lang="en-US" sz="1961" i="1" dirty="0">
                        <a:latin typeface="Cambria Math"/>
                      </a:rPr>
                      <m:t>𝑛</m:t>
                    </m:r>
                    <m:r>
                      <a:rPr lang="en-US" sz="1961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sz="1961" dirty="0">
                    <a:latin typeface="+mj-lt"/>
                  </a:rPr>
                  <a:t>array of shared weights</a:t>
                </a:r>
                <a:br>
                  <a:rPr lang="en-US" sz="1961" dirty="0">
                    <a:latin typeface="+mj-lt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96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61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1961" i="1">
                            <a:latin typeface="Cambria Math"/>
                          </a:rPr>
                          <m:t>𝑥</m:t>
                        </m:r>
                        <m:r>
                          <a:rPr lang="en-US" sz="1961" i="1">
                            <a:latin typeface="Cambria Math"/>
                          </a:rPr>
                          <m:t>,</m:t>
                        </m:r>
                        <m:r>
                          <a:rPr lang="en-US" sz="1961" i="1"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1961" dirty="0">
                    <a:latin typeface="+mj-lt"/>
                  </a:rPr>
                  <a:t>to denote the input activation at position </a:t>
                </a:r>
                <a14:m>
                  <m:oMath xmlns:m="http://schemas.openxmlformats.org/officeDocument/2006/math">
                    <m:r>
                      <a:rPr lang="en-US" sz="1961" i="1" dirty="0">
                        <a:latin typeface="Cambria Math"/>
                      </a:rPr>
                      <m:t>𝑥</m:t>
                    </m:r>
                    <m:r>
                      <a:rPr lang="en-US" sz="1961" i="1" dirty="0">
                        <a:latin typeface="Cambria Math"/>
                      </a:rPr>
                      <m:t>, </m:t>
                    </m:r>
                    <m:r>
                      <a:rPr lang="en-US" sz="1961" i="1" dirty="0">
                        <a:latin typeface="Cambria Math"/>
                      </a:rPr>
                      <m:t>𝑦</m:t>
                    </m:r>
                  </m:oMath>
                </a14:m>
                <a:endParaRPr lang="en-US" sz="1961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246" y="4214291"/>
                <a:ext cx="9032578" cy="1635985"/>
              </a:xfrm>
              <a:prstGeom prst="rect">
                <a:avLst/>
              </a:prstGeom>
              <a:blipFill>
                <a:blip r:embed="rId4"/>
                <a:stretch>
                  <a:fillRect l="-561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296086" y="3034539"/>
                <a:ext cx="5530252" cy="1580795"/>
              </a:xfrm>
              <a:prstGeom prst="rect">
                <a:avLst/>
              </a:prstGeom>
              <a:noFill/>
            </p:spPr>
            <p:txBody>
              <a:bodyPr wrap="squar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53" i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/>
                        </a:rPr>
                        <m:t>𝜎</m:t>
                      </m:r>
                      <m:r>
                        <a:rPr lang="en-US" sz="2353" i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/>
                        </a:rPr>
                        <m:t>(</m:t>
                      </m:r>
                      <m:r>
                        <a:rPr lang="en-US" sz="2353" i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/>
                        </a:rPr>
                        <m:t>𝑏</m:t>
                      </m:r>
                      <m:r>
                        <a:rPr lang="en-US" sz="2353" i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  <a:ea typeface="Cambria Math"/>
                            </a:rPr>
                            <m:t>𝑙</m:t>
                          </m:r>
                          <m: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  <a:ea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  <a:ea typeface="Cambria Math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353" i="1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353" i="1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𝑚</m:t>
                              </m:r>
                              <m:r>
                                <a:rPr lang="en-US" sz="2353" i="1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  <a:ea typeface="Cambria Math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353" i="1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353" i="1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  <a:ea typeface="Cambria Math"/>
                                </a:rPr>
                                <m:t>    </m:t>
                              </m:r>
                              <m:sSub>
                                <m:sSubPr>
                                  <m:ctrlP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𝑙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,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𝑗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𝑙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,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𝑘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sz="2353" i="1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  <a:ea typeface="Cambria Math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353" dirty="0">
                  <a:latin typeface="+mj-lt"/>
                </a:endParaRPr>
              </a:p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endParaRPr lang="en-US" sz="2353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086" y="3034539"/>
                <a:ext cx="5530252" cy="15807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380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Shared Weights And Biases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Placeholder 22"/>
              <p:cNvSpPr txBox="1">
                <a:spLocks/>
              </p:cNvSpPr>
              <p:nvPr/>
            </p:nvSpPr>
            <p:spPr>
              <a:xfrm>
                <a:off x="211682" y="1252051"/>
                <a:ext cx="11361317" cy="5018311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4000" kern="1200">
                    <a:solidFill>
                      <a:schemeClr val="tx2"/>
                    </a:solidFill>
                    <a:latin typeface="+mj-lt"/>
                    <a:ea typeface="ＭＳ Ｐゴシック" charset="0"/>
                    <a:cs typeface="ＭＳ Ｐゴシック" charset="0"/>
                  </a:defRPr>
                </a:lvl1pPr>
                <a:lvl2pPr marL="584200" indent="-2413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4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8001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0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0287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2573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 algn="just"/>
                <a:r>
                  <a:rPr lang="en-US" sz="2353" dirty="0">
                    <a:solidFill>
                      <a:schemeClr val="tx1"/>
                    </a:solidFill>
                    <a:latin typeface="+mj-lt"/>
                  </a:rPr>
                  <a:t>Convolutional networks are well adapted to the translation invariance of images</a:t>
                </a:r>
              </a:p>
              <a:p>
                <a:pPr lvl="1" algn="just"/>
                <a:r>
                  <a:rPr lang="en-US" sz="2353" dirty="0">
                    <a:solidFill>
                      <a:schemeClr val="tx1"/>
                    </a:solidFill>
                    <a:latin typeface="+mj-lt"/>
                  </a:rPr>
                  <a:t>Reduce the number of parameters involved in a convolutional network </a:t>
                </a:r>
                <a14:m>
                  <m:oMath xmlns:m="http://schemas.openxmlformats.org/officeDocument/2006/math">
                    <m:r>
                      <a:rPr lang="en-US" sz="2353" i="1" dirty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sz="2353" i="1" dirty="0">
                        <a:solidFill>
                          <a:schemeClr val="tx1"/>
                        </a:solidFill>
                        <a:latin typeface="Cambria Math"/>
                      </a:rPr>
                      <m:t>𝑝</m:t>
                    </m:r>
                    <m:r>
                      <a:rPr lang="en-US" sz="2353" i="1" dirty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×</m:t>
                    </m:r>
                    <m:r>
                      <a:rPr lang="en-US" sz="2353" i="1" dirty="0">
                        <a:solidFill>
                          <a:schemeClr val="tx1"/>
                        </a:solidFill>
                        <a:latin typeface="Cambria Math"/>
                      </a:rPr>
                      <m:t>𝑝</m:t>
                    </m:r>
                    <m:r>
                      <a:rPr lang="en-US" sz="2353" i="1" dirty="0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r>
                      <a:rPr lang="en-US" sz="2353" i="1" dirty="0">
                        <a:solidFill>
                          <a:schemeClr val="tx1"/>
                        </a:solidFill>
                        <a:latin typeface="Cambria Math"/>
                      </a:rPr>
                      <m:t>𝑏</m:t>
                    </m:r>
                    <m:r>
                      <a:rPr lang="en-US" sz="2353" i="1" dirty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z="2353" dirty="0">
                  <a:solidFill>
                    <a:schemeClr val="tx1"/>
                  </a:solidFill>
                  <a:latin typeface="+mj-lt"/>
                </a:endParaRPr>
              </a:p>
              <a:p>
                <a:pPr marL="336145" lvl="1" indent="0" algn="just">
                  <a:buNone/>
                </a:pPr>
                <a:endParaRPr lang="en-US" sz="2353" dirty="0">
                  <a:solidFill>
                    <a:schemeClr val="tx1"/>
                  </a:solidFill>
                  <a:latin typeface="+mj-lt"/>
                </a:endParaRPr>
              </a:p>
              <a:p>
                <a:pPr marL="336145" lvl="1" indent="0" algn="just">
                  <a:buNone/>
                </a:pPr>
                <a:r>
                  <a:rPr lang="en-US" sz="2353" dirty="0">
                    <a:solidFill>
                      <a:schemeClr val="tx1"/>
                    </a:solidFill>
                    <a:latin typeface="+mj-lt"/>
                  </a:rPr>
                  <a:t>Terminology</a:t>
                </a:r>
              </a:p>
              <a:p>
                <a:pPr marL="336145" lvl="1" indent="0" algn="just">
                  <a:buNone/>
                </a:pPr>
                <a:endParaRPr lang="en-US" sz="2353" dirty="0">
                  <a:solidFill>
                    <a:schemeClr val="tx1"/>
                  </a:solidFill>
                  <a:latin typeface="+mj-lt"/>
                </a:endParaRPr>
              </a:p>
              <a:p>
                <a:pPr marL="336145" lvl="1" indent="0" algn="just">
                  <a:buNone/>
                </a:pPr>
                <a:endParaRPr lang="en-US" sz="2353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8" name="Text Placeholder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82" y="1252051"/>
                <a:ext cx="11361317" cy="5018311"/>
              </a:xfrm>
              <a:prstGeom prst="rect">
                <a:avLst/>
              </a:prstGeom>
              <a:blipFill>
                <a:blip r:embed="rId3"/>
                <a:stretch>
                  <a:fillRect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59805" y="3497162"/>
          <a:ext cx="9649108" cy="15532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245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4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385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Feature map/Activation map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Map from the input layer to the hidden layer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57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Shared weights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Weights defining the feature map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57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Shared bias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Bias defining the feature map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57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Kernel/Filter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Shared weights and bias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844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First Layer – High Level Perspective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259790" y="1252051"/>
            <a:ext cx="11361317" cy="5363433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en-US" sz="1961" dirty="0">
                <a:solidFill>
                  <a:schemeClr val="tx1"/>
                </a:solidFill>
                <a:latin typeface="+mj-lt"/>
              </a:rPr>
              <a:t>Filters can be thought of as feature identifiers (straight edges, simple colors, and curves)</a:t>
            </a:r>
          </a:p>
          <a:p>
            <a:pPr lvl="1" algn="just"/>
            <a:r>
              <a:rPr lang="en-US" sz="1961" dirty="0">
                <a:solidFill>
                  <a:schemeClr val="tx1"/>
                </a:solidFill>
                <a:latin typeface="+mj-lt"/>
              </a:rPr>
              <a:t>In the simple case of a one filter convolution and a curve detector filter, activation map results in regions that are most likely curves in the picture</a:t>
            </a: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marL="336145" lvl="1" indent="0" algn="just">
              <a:buNone/>
            </a:pPr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marL="336145" lvl="1" indent="0" algn="just">
              <a:buNone/>
            </a:pPr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marL="336145" lvl="1" indent="0" algn="just">
              <a:buNone/>
            </a:pPr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r>
              <a:rPr lang="en-US" sz="1961" dirty="0">
                <a:solidFill>
                  <a:schemeClr val="tx1"/>
                </a:solidFill>
                <a:latin typeface="+mj-lt"/>
              </a:rPr>
              <a:t>More filters mean greater the depth of the activation map</a:t>
            </a:r>
          </a:p>
          <a:p>
            <a:pPr lvl="1" algn="just"/>
            <a:r>
              <a:rPr lang="en-US" sz="1961" dirty="0">
                <a:solidFill>
                  <a:schemeClr val="tx1"/>
                </a:solidFill>
                <a:latin typeface="+mj-lt"/>
              </a:rPr>
              <a:t>This results in more information about the input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915" y="2800174"/>
            <a:ext cx="6075758" cy="2709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370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34" y="1652689"/>
            <a:ext cx="3088248" cy="1839804"/>
          </a:xfrm>
          <a:prstGeom prst="rect">
            <a:avLst/>
          </a:prstGeom>
        </p:spPr>
      </p:pic>
      <p:sp>
        <p:nvSpPr>
          <p:cNvPr id="107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What Is This Unit Doing?</a:t>
            </a:r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998" y="3500428"/>
            <a:ext cx="2331536" cy="29666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40402" t="38722" r="27242" b="19445"/>
          <a:stretch/>
        </p:blipFill>
        <p:spPr>
          <a:xfrm>
            <a:off x="4994366" y="1426230"/>
            <a:ext cx="7081524" cy="515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661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Going Deeper Through The Network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204625" y="1488983"/>
            <a:ext cx="11361317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en-US" sz="2353" dirty="0">
                <a:solidFill>
                  <a:schemeClr val="tx1"/>
                </a:solidFill>
                <a:latin typeface="+mj-lt"/>
              </a:rPr>
              <a:t>Many layers are interspersed between convolution layers (example: ReLu and Dropout)</a:t>
            </a:r>
          </a:p>
          <a:p>
            <a:pPr lvl="1" algn="just"/>
            <a:r>
              <a:rPr lang="en-US" sz="2353" dirty="0">
                <a:solidFill>
                  <a:schemeClr val="tx1"/>
                </a:solidFill>
                <a:latin typeface="+mj-lt"/>
              </a:rPr>
              <a:t>Introduction of nonlinearities</a:t>
            </a:r>
          </a:p>
          <a:p>
            <a:pPr lvl="1" algn="just"/>
            <a:r>
              <a:rPr lang="en-US" sz="2353" dirty="0">
                <a:solidFill>
                  <a:schemeClr val="tx1"/>
                </a:solidFill>
                <a:latin typeface="+mj-lt"/>
              </a:rPr>
              <a:t>Improve the robustness of the network and control overfitting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75" y="3420200"/>
            <a:ext cx="10841434" cy="915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915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Shape 7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63" y="1627844"/>
            <a:ext cx="9661614" cy="427125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Fully Connected Layer (FC layer)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3945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10804" y="1464789"/>
            <a:ext cx="11523900" cy="1792836"/>
          </a:xfrm>
        </p:spPr>
        <p:txBody>
          <a:bodyPr>
            <a:normAutofit fontScale="90000"/>
          </a:bodyPr>
          <a:lstStyle/>
          <a:p>
            <a:r>
              <a:rPr lang="en-US" sz="6470" b="1" dirty="0"/>
              <a:t>Deep Learning And NLP</a:t>
            </a:r>
            <a:br>
              <a:rPr lang="en-US" sz="6470" b="1" dirty="0"/>
            </a:br>
            <a:br>
              <a:rPr lang="en-US" sz="6470" b="1" dirty="0"/>
            </a:br>
            <a:endParaRPr lang="en-US" sz="3137" dirty="0"/>
          </a:p>
        </p:txBody>
      </p:sp>
    </p:spTree>
    <p:extLst>
      <p:ext uri="{BB962C8B-B14F-4D97-AF65-F5344CB8AC3E}">
        <p14:creationId xmlns:p14="http://schemas.microsoft.com/office/powerpoint/2010/main" val="3770912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CNNs for NLP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5" name="Text Placeholder 22"/>
          <p:cNvSpPr txBox="1">
            <a:spLocks/>
          </p:cNvSpPr>
          <p:nvPr/>
        </p:nvSpPr>
        <p:spPr>
          <a:xfrm>
            <a:off x="364650" y="1437343"/>
            <a:ext cx="11567075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en-US" sz="2353" dirty="0">
                <a:solidFill>
                  <a:schemeClr val="tx1"/>
                </a:solidFill>
                <a:latin typeface="+mj-lt"/>
              </a:rPr>
              <a:t>CNNs were responsible for major breakthroughs in Image Classification and are the core of most Computer Vision systems today, from Facebook’s automated photo tagging to self-driving cars.</a:t>
            </a:r>
          </a:p>
          <a:p>
            <a:pPr marL="336145" lvl="1" indent="0" algn="just">
              <a:buNone/>
            </a:pPr>
            <a:endParaRPr lang="en-US" sz="2353" dirty="0">
              <a:solidFill>
                <a:schemeClr val="tx1"/>
              </a:solidFill>
              <a:latin typeface="+mj-lt"/>
            </a:endParaRPr>
          </a:p>
          <a:p>
            <a:pPr lvl="1" algn="just"/>
            <a:r>
              <a:rPr lang="en-US" sz="2353" dirty="0">
                <a:solidFill>
                  <a:schemeClr val="tx1"/>
                </a:solidFill>
                <a:latin typeface="+mj-lt"/>
              </a:rPr>
              <a:t>More recently, CNNs are also applied to problems in Natural Language Processing.</a:t>
            </a:r>
          </a:p>
          <a:p>
            <a:pPr marL="336145" lvl="1" indent="0" algn="just">
              <a:buNone/>
            </a:pPr>
            <a:endParaRPr lang="en-US" sz="2353" dirty="0">
              <a:solidFill>
                <a:schemeClr val="tx1"/>
              </a:solidFill>
              <a:latin typeface="+mj-lt"/>
            </a:endParaRPr>
          </a:p>
          <a:p>
            <a:pPr lvl="1" algn="just"/>
            <a:r>
              <a:rPr lang="en-US" sz="2353" dirty="0">
                <a:solidFill>
                  <a:schemeClr val="tx1"/>
                </a:solidFill>
                <a:latin typeface="+mj-lt"/>
              </a:rPr>
              <a:t>The intuitions behind CNNs are easier to understand for the Computer Vision use case. </a:t>
            </a:r>
          </a:p>
          <a:p>
            <a:pPr marL="336145" lvl="1" indent="0" algn="just">
              <a:buNone/>
            </a:pPr>
            <a:endParaRPr lang="en-US" sz="2353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68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CNNs for NLP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4" name="Text Placeholder 22"/>
          <p:cNvSpPr txBox="1">
            <a:spLocks/>
          </p:cNvSpPr>
          <p:nvPr/>
        </p:nvSpPr>
        <p:spPr>
          <a:xfrm>
            <a:off x="624926" y="1436828"/>
            <a:ext cx="11408090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353" dirty="0">
                <a:solidFill>
                  <a:schemeClr val="tx1"/>
                </a:solidFill>
              </a:rPr>
              <a:t>Instead of image pixels, the input to most NLP tasks are sentences or documents represented as a matrix.</a:t>
            </a:r>
          </a:p>
          <a:p>
            <a:pPr marL="0" indent="0" algn="just">
              <a:buNone/>
            </a:pPr>
            <a:endParaRPr lang="en-US" sz="2353" dirty="0">
              <a:solidFill>
                <a:schemeClr val="tx1"/>
              </a:solidFill>
            </a:endParaRPr>
          </a:p>
          <a:p>
            <a:pPr algn="just"/>
            <a:r>
              <a:rPr lang="en-US" sz="2353" dirty="0">
                <a:solidFill>
                  <a:schemeClr val="tx1"/>
                </a:solidFill>
              </a:rPr>
              <a:t>Each row of the matrix corresponds to one token, typically a word, but it could be a character. That is, each row is vector that represents a word. </a:t>
            </a:r>
          </a:p>
          <a:p>
            <a:pPr algn="just"/>
            <a:endParaRPr lang="en-US" sz="2353" dirty="0">
              <a:solidFill>
                <a:schemeClr val="tx1"/>
              </a:solidFill>
            </a:endParaRPr>
          </a:p>
          <a:p>
            <a:pPr algn="just"/>
            <a:r>
              <a:rPr lang="en-US" sz="2353" dirty="0">
                <a:solidFill>
                  <a:schemeClr val="tx1"/>
                </a:solidFill>
              </a:rPr>
              <a:t>Typically, these vectors are word embeddings, but they could also be one-hot vectors that index the word into a vocabulary.</a:t>
            </a:r>
          </a:p>
          <a:p>
            <a:pPr marL="0" indent="0" algn="just">
              <a:buNone/>
            </a:pPr>
            <a:endParaRPr lang="en-US" sz="2353" dirty="0">
              <a:solidFill>
                <a:schemeClr val="tx1"/>
              </a:solidFill>
            </a:endParaRPr>
          </a:p>
          <a:p>
            <a:pPr algn="just"/>
            <a:r>
              <a:rPr lang="en-US" sz="2353" dirty="0">
                <a:solidFill>
                  <a:schemeClr val="tx1"/>
                </a:solidFill>
              </a:rPr>
              <a:t>For a 10 word sentence using a 100-dimensional embedding we would have a 10×100 matrix as our input. That’s our “image”.</a:t>
            </a:r>
          </a:p>
          <a:p>
            <a:pPr marL="0" indent="0" algn="just">
              <a:buNone/>
            </a:pPr>
            <a:br>
              <a:rPr lang="en-US" sz="2353" dirty="0">
                <a:solidFill>
                  <a:schemeClr val="tx1"/>
                </a:solidFill>
              </a:rPr>
            </a:br>
            <a:endParaRPr lang="en-US" sz="2353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62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D7C98-F71D-5B45-A2AD-924A1D79C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Word Embedding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A7FCE-5A0A-554D-936D-72C6ED210F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Mapping of words or phrases to vectors of real numbers</a:t>
            </a:r>
          </a:p>
          <a:p>
            <a:pPr lvl="1"/>
            <a:r>
              <a:rPr lang="en-US" dirty="0"/>
              <a:t>The output is a vocabulary</a:t>
            </a:r>
          </a:p>
          <a:p>
            <a:r>
              <a:rPr lang="en-US" dirty="0">
                <a:hlinkClick r:id="rId2"/>
              </a:rPr>
              <a:t>Word2vec</a:t>
            </a:r>
            <a:r>
              <a:rPr lang="en-US" dirty="0"/>
              <a:t> is a set of 2-layer networks that perform the mapping</a:t>
            </a:r>
          </a:p>
          <a:p>
            <a:pPr lvl="1"/>
            <a:r>
              <a:rPr lang="en-US" dirty="0"/>
              <a:t>Continuous Bag of Words (CBOW) networks predict current word from a context of 5 (default) surrounding words. Order is not important</a:t>
            </a:r>
          </a:p>
          <a:p>
            <a:pPr lvl="1"/>
            <a:r>
              <a:rPr lang="en-US" dirty="0"/>
              <a:t>Continuous skip-gram uses the current word to predict the context (10 words by default). Closer words weigh more heavily.</a:t>
            </a:r>
          </a:p>
          <a:p>
            <a:r>
              <a:rPr lang="en-US" dirty="0"/>
              <a:t>Words that in similar contexts have similar embeddings</a:t>
            </a:r>
          </a:p>
          <a:p>
            <a:pPr lvl="1"/>
            <a:r>
              <a:rPr lang="en-US" dirty="0"/>
              <a:t>The cosine similarity of the vectors is high</a:t>
            </a:r>
          </a:p>
          <a:p>
            <a:r>
              <a:rPr lang="en-US" dirty="0"/>
              <a:t>Semantic and syntactic relationships can be captured to an extent, e.g. in vector space:</a:t>
            </a:r>
          </a:p>
          <a:p>
            <a:pPr lvl="1"/>
            <a:r>
              <a:rPr lang="en-US" dirty="0"/>
              <a:t>“brother” – “man” + ”woman” ≈ “sister”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0117745-80C0-3246-B7A0-AEF15AD660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19800" y="1690688"/>
            <a:ext cx="5975379" cy="347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6006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CNNs for NLP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4" name="Text Placeholder 22"/>
          <p:cNvSpPr txBox="1">
            <a:spLocks/>
          </p:cNvSpPr>
          <p:nvPr/>
        </p:nvSpPr>
        <p:spPr>
          <a:xfrm>
            <a:off x="535410" y="1226162"/>
            <a:ext cx="11656591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59" dirty="0">
                <a:solidFill>
                  <a:schemeClr val="tx1"/>
                </a:solidFill>
              </a:rPr>
              <a:t>In vision, filters slide over local patches of an image, but in NLP, filters slide over full rows of the matrix (words).</a:t>
            </a:r>
          </a:p>
          <a:p>
            <a:pPr algn="just"/>
            <a:r>
              <a:rPr lang="en-US" sz="2059" dirty="0">
                <a:solidFill>
                  <a:schemeClr val="tx1"/>
                </a:solidFill>
              </a:rPr>
              <a:t>The height, or region size, may vary, but sliding windows over 2-5 words at a time is typical.</a:t>
            </a:r>
          </a:p>
          <a:p>
            <a:pPr algn="just"/>
            <a:r>
              <a:rPr lang="en-US" sz="2059" dirty="0">
                <a:solidFill>
                  <a:schemeClr val="tx1"/>
                </a:solidFill>
              </a:rPr>
              <a:t>Example of Convolutional Neural Network for NLP:</a:t>
            </a:r>
          </a:p>
          <a:p>
            <a:pPr marL="0" indent="0" algn="just">
              <a:buNone/>
            </a:pPr>
            <a:br>
              <a:rPr lang="en-US" sz="2059" dirty="0">
                <a:solidFill>
                  <a:schemeClr val="tx1"/>
                </a:solidFill>
              </a:rPr>
            </a:br>
            <a:endParaRPr lang="en-US" sz="2059" dirty="0">
              <a:solidFill>
                <a:schemeClr val="tx1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" r="1933"/>
          <a:stretch/>
        </p:blipFill>
        <p:spPr bwMode="auto">
          <a:xfrm>
            <a:off x="2662515" y="2764848"/>
            <a:ext cx="7064363" cy="4092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74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659806" y="326624"/>
            <a:ext cx="11373210" cy="118851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What about the nice intuitions we had for Computer Vision?</a:t>
            </a:r>
          </a:p>
        </p:txBody>
      </p:sp>
      <p:sp>
        <p:nvSpPr>
          <p:cNvPr id="4" name="Text Placeholder 22"/>
          <p:cNvSpPr txBox="1">
            <a:spLocks/>
          </p:cNvSpPr>
          <p:nvPr/>
        </p:nvSpPr>
        <p:spPr>
          <a:xfrm>
            <a:off x="438247" y="1709968"/>
            <a:ext cx="11656591" cy="4308007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353" dirty="0">
                <a:solidFill>
                  <a:schemeClr val="tx1"/>
                </a:solidFill>
              </a:rPr>
              <a:t>With text, you probably do care a lot where in the sentence a word appears.</a:t>
            </a:r>
          </a:p>
          <a:p>
            <a:pPr marL="0" indent="0" algn="just">
              <a:buNone/>
            </a:pPr>
            <a:endParaRPr lang="en-US" sz="2353" dirty="0">
              <a:solidFill>
                <a:schemeClr val="tx1"/>
              </a:solidFill>
            </a:endParaRPr>
          </a:p>
          <a:p>
            <a:pPr algn="just"/>
            <a:r>
              <a:rPr lang="en-US" sz="2353" dirty="0">
                <a:solidFill>
                  <a:schemeClr val="tx1"/>
                </a:solidFill>
              </a:rPr>
              <a:t>Pixels close to each other are likely to be semantically related (part of the same object), but the same isn’t always true for words.</a:t>
            </a:r>
          </a:p>
          <a:p>
            <a:pPr marL="0" indent="0" algn="just">
              <a:buNone/>
            </a:pPr>
            <a:endParaRPr lang="en-US" sz="2353" dirty="0">
              <a:solidFill>
                <a:schemeClr val="tx1"/>
              </a:solidFill>
            </a:endParaRPr>
          </a:p>
          <a:p>
            <a:pPr algn="just"/>
            <a:r>
              <a:rPr lang="en-US" sz="2353" dirty="0">
                <a:solidFill>
                  <a:schemeClr val="tx1"/>
                </a:solidFill>
              </a:rPr>
              <a:t>In many languages, parts of phrases could be separated by several other words.</a:t>
            </a:r>
          </a:p>
          <a:p>
            <a:pPr marL="0" indent="0" algn="just">
              <a:buNone/>
            </a:pPr>
            <a:endParaRPr lang="en-US" sz="2353" dirty="0">
              <a:solidFill>
                <a:schemeClr val="tx1"/>
              </a:solidFill>
            </a:endParaRPr>
          </a:p>
          <a:p>
            <a:pPr algn="just"/>
            <a:r>
              <a:rPr lang="en-US" sz="2353" dirty="0">
                <a:solidFill>
                  <a:schemeClr val="tx1"/>
                </a:solidFill>
              </a:rPr>
              <a:t>Words compose in many ways: an adjective modifying a noun, but how exactly this works and what higher level representations actually “mean” isn’t as obvious as in the Computer Vision case.</a:t>
            </a:r>
          </a:p>
          <a:p>
            <a:pPr marL="0" indent="0" algn="just">
              <a:buNone/>
            </a:pPr>
            <a:br>
              <a:rPr lang="en-US" sz="2353" dirty="0">
                <a:solidFill>
                  <a:schemeClr val="tx1"/>
                </a:solidFill>
              </a:rPr>
            </a:br>
            <a:endParaRPr lang="en-US" sz="2059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0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659806" y="326624"/>
            <a:ext cx="11373210" cy="118851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What about the nice intuitions we had for Computer Vision?</a:t>
            </a:r>
          </a:p>
        </p:txBody>
      </p:sp>
      <p:sp>
        <p:nvSpPr>
          <p:cNvPr id="4" name="Text Placeholder 22"/>
          <p:cNvSpPr txBox="1">
            <a:spLocks/>
          </p:cNvSpPr>
          <p:nvPr/>
        </p:nvSpPr>
        <p:spPr>
          <a:xfrm>
            <a:off x="453702" y="1725424"/>
            <a:ext cx="11656591" cy="4308007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353" dirty="0">
                <a:solidFill>
                  <a:schemeClr val="tx1"/>
                </a:solidFill>
              </a:rPr>
              <a:t>Given all this, it seems like CNNs wouldn’t be a good fit for NLP tasks. </a:t>
            </a:r>
          </a:p>
          <a:p>
            <a:pPr marL="0" indent="0" algn="just">
              <a:buNone/>
            </a:pPr>
            <a:endParaRPr lang="en-US" sz="2353" dirty="0">
              <a:solidFill>
                <a:schemeClr val="tx1"/>
              </a:solidFill>
            </a:endParaRPr>
          </a:p>
          <a:p>
            <a:pPr algn="just"/>
            <a:r>
              <a:rPr lang="en-US" sz="2353" dirty="0">
                <a:solidFill>
                  <a:schemeClr val="tx1"/>
                </a:solidFill>
              </a:rPr>
              <a:t>Recurrent Neural Networks make more intuitive sense. The are similar to how we process language: Reading sequentially from left to right. </a:t>
            </a:r>
          </a:p>
          <a:p>
            <a:pPr marL="0" indent="0" algn="just">
              <a:buNone/>
            </a:pPr>
            <a:endParaRPr lang="en-US" sz="2353" dirty="0">
              <a:solidFill>
                <a:schemeClr val="tx1"/>
              </a:solidFill>
            </a:endParaRPr>
          </a:p>
          <a:p>
            <a:pPr algn="just"/>
            <a:r>
              <a:rPr lang="en-US" sz="2353" dirty="0">
                <a:solidFill>
                  <a:schemeClr val="tx1"/>
                </a:solidFill>
              </a:rPr>
              <a:t>Fortunately, this doesn’t mean that CNNs don’t work.</a:t>
            </a:r>
          </a:p>
        </p:txBody>
      </p:sp>
    </p:spTree>
    <p:extLst>
      <p:ext uri="{BB962C8B-B14F-4D97-AF65-F5344CB8AC3E}">
        <p14:creationId xmlns:p14="http://schemas.microsoft.com/office/powerpoint/2010/main" val="84080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659806" y="326624"/>
            <a:ext cx="11373210" cy="118851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CNNs work for NLP!</a:t>
            </a:r>
          </a:p>
        </p:txBody>
      </p:sp>
      <p:sp>
        <p:nvSpPr>
          <p:cNvPr id="4" name="Text Placeholder 22"/>
          <p:cNvSpPr txBox="1">
            <a:spLocks/>
          </p:cNvSpPr>
          <p:nvPr/>
        </p:nvSpPr>
        <p:spPr>
          <a:xfrm>
            <a:off x="376425" y="1283302"/>
            <a:ext cx="11447111" cy="4987060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59" dirty="0">
                <a:solidFill>
                  <a:schemeClr val="tx1"/>
                </a:solidFill>
              </a:rPr>
              <a:t>The simple Bag of Words model is an obvious oversimplification and can lead to pretty good results.</a:t>
            </a:r>
          </a:p>
          <a:p>
            <a:pPr marL="0" indent="0" algn="just">
              <a:buNone/>
            </a:pPr>
            <a:endParaRPr lang="en-US" sz="2059" dirty="0">
              <a:solidFill>
                <a:schemeClr val="tx1"/>
              </a:solidFill>
            </a:endParaRPr>
          </a:p>
          <a:p>
            <a:pPr algn="just"/>
            <a:r>
              <a:rPr lang="en-US" sz="2059" dirty="0">
                <a:solidFill>
                  <a:schemeClr val="tx1"/>
                </a:solidFill>
              </a:rPr>
              <a:t>A big argument for CNNs is that they are fast. Very fast.</a:t>
            </a:r>
          </a:p>
          <a:p>
            <a:pPr marL="0" indent="0" algn="just">
              <a:buNone/>
            </a:pPr>
            <a:endParaRPr lang="en-US" sz="2059" dirty="0">
              <a:solidFill>
                <a:schemeClr val="tx1"/>
              </a:solidFill>
            </a:endParaRPr>
          </a:p>
          <a:p>
            <a:pPr algn="just"/>
            <a:r>
              <a:rPr lang="en-US" sz="2059" dirty="0">
                <a:solidFill>
                  <a:schemeClr val="tx1"/>
                </a:solidFill>
              </a:rPr>
              <a:t>Convolutions are a central part of computer graphics and typically, implemented on GPUs.</a:t>
            </a:r>
          </a:p>
          <a:p>
            <a:pPr marL="0" indent="0" algn="just">
              <a:buNone/>
            </a:pPr>
            <a:endParaRPr lang="en-US" sz="2059" dirty="0">
              <a:solidFill>
                <a:schemeClr val="tx1"/>
              </a:solidFill>
            </a:endParaRPr>
          </a:p>
          <a:p>
            <a:pPr algn="just"/>
            <a:r>
              <a:rPr lang="en-US" sz="2059" dirty="0">
                <a:solidFill>
                  <a:schemeClr val="tx1"/>
                </a:solidFill>
              </a:rPr>
              <a:t>Compared to something like n-grams, CNNs are efficient with representation. With a large vocabulary, computing anything more than 3-grams can quickly become expensive. </a:t>
            </a:r>
          </a:p>
          <a:p>
            <a:pPr marL="0" indent="0" algn="just">
              <a:buNone/>
            </a:pPr>
            <a:endParaRPr lang="en-US" sz="2059" dirty="0">
              <a:solidFill>
                <a:schemeClr val="tx1"/>
              </a:solidFill>
            </a:endParaRPr>
          </a:p>
          <a:p>
            <a:pPr algn="just"/>
            <a:r>
              <a:rPr lang="en-US" sz="2059" dirty="0">
                <a:solidFill>
                  <a:schemeClr val="tx1"/>
                </a:solidFill>
              </a:rPr>
              <a:t>Even Google doesn’t provide anything beyond 5-grams. Convolutional Filters learn good representations automatically, without needing to represent the whole vocabulary.</a:t>
            </a:r>
          </a:p>
          <a:p>
            <a:pPr marL="0" indent="0" algn="just">
              <a:buNone/>
            </a:pPr>
            <a:endParaRPr lang="en-US" sz="2059" dirty="0">
              <a:solidFill>
                <a:schemeClr val="tx1"/>
              </a:solidFill>
            </a:endParaRPr>
          </a:p>
          <a:p>
            <a:pPr algn="just"/>
            <a:r>
              <a:rPr lang="en-US" sz="2059" dirty="0">
                <a:solidFill>
                  <a:schemeClr val="tx1"/>
                </a:solidFill>
              </a:rPr>
              <a:t>Possibly, many of the learned filters in the first layer capture feature similar to n-grams, but represent them in a more compact way.</a:t>
            </a:r>
          </a:p>
        </p:txBody>
      </p:sp>
    </p:spTree>
    <p:extLst>
      <p:ext uri="{BB962C8B-B14F-4D97-AF65-F5344CB8AC3E}">
        <p14:creationId xmlns:p14="http://schemas.microsoft.com/office/powerpoint/2010/main" val="179501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2"/>
          <p:cNvSpPr txBox="1">
            <a:spLocks/>
          </p:cNvSpPr>
          <p:nvPr/>
        </p:nvSpPr>
        <p:spPr>
          <a:xfrm>
            <a:off x="659805" y="326625"/>
            <a:ext cx="11532195" cy="107384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313" b="1" dirty="0">
                <a:solidFill>
                  <a:schemeClr val="tx1"/>
                </a:solidFill>
              </a:rPr>
              <a:t>Hidden Layer Units Become Self-Organised Feature Detectors</a:t>
            </a:r>
          </a:p>
        </p:txBody>
      </p:sp>
      <p:pic>
        <p:nvPicPr>
          <p:cNvPr id="167" name="Picture 1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82" y="3367441"/>
            <a:ext cx="2502519" cy="318417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502" y="1485813"/>
            <a:ext cx="9012558" cy="321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27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8DFD7-4D50-9449-A4C9-A26E344F6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Special Mention to… Residual Networks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192D9B-6DBC-6847-92F1-FE62D7E310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accuracy of deep CNNs saturates, then degrades. The larger the network, the larger the error</a:t>
            </a:r>
          </a:p>
          <a:p>
            <a:r>
              <a:rPr lang="en-US" dirty="0"/>
              <a:t>We introduce “skip” connections and learn the residual function </a:t>
            </a:r>
          </a:p>
          <a:p>
            <a:pPr marL="457200" lvl="1" indent="0">
              <a:buNone/>
            </a:pPr>
            <a:r>
              <a:rPr lang="en-US" dirty="0"/>
              <a:t>F(x)=H(x)-x</a:t>
            </a:r>
          </a:p>
          <a:p>
            <a:r>
              <a:rPr lang="en-US" dirty="0"/>
              <a:t>This is easier to learn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https://arxiv.org/abs/1512.03385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D97CBA-0670-5840-BDFC-FE2336FE6F9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16183" y="1825625"/>
            <a:ext cx="6264119" cy="19069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31CBACB-3BFE-DF41-8815-E0E088162139}"/>
                  </a:ext>
                </a:extLst>
              </p:cNvPr>
              <p:cNvSpPr/>
              <p:nvPr/>
            </p:nvSpPr>
            <p:spPr>
              <a:xfrm>
                <a:off x="6963156" y="4200870"/>
                <a:ext cx="3032560" cy="669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31CBACB-3BFE-DF41-8815-E0E0881621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156" y="4200870"/>
                <a:ext cx="3032560" cy="669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011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2FE85D-1AA0-A645-80D2-4672EDAF7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– Microsoft Research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89D77F-EB35-CE4E-9D11-557FE976C0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16200000">
            <a:off x="5003103" y="-1157856"/>
            <a:ext cx="1704612" cy="957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7942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116F2-A00D-5744-8CC5-49CFE435E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Special Mention to… Inception Networks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765608-7A88-0A47-AE13-0AD473C491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Maximize the information flow by exploiting parallelism</a:t>
            </a:r>
          </a:p>
          <a:p>
            <a:r>
              <a:rPr lang="en-US" dirty="0"/>
              <a:t>Build “network in network” modules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https://arxiv.org/abs/1409.4842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CF3E6-8D77-5444-9E53-DE7BC8E4A67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295" y="2342147"/>
            <a:ext cx="5602638" cy="34968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02204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CCA3E3-3FE8-0E46-9287-6D25AD9FB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GoogleNet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F8657E-A814-AF4B-8CD1-A8FC72323A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5400000">
            <a:off x="4596064" y="-641683"/>
            <a:ext cx="2999873" cy="839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320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8" name="Straight Connector 307"/>
          <p:cNvCxnSpPr/>
          <p:nvPr/>
        </p:nvCxnSpPr>
        <p:spPr>
          <a:xfrm>
            <a:off x="7711847" y="4414698"/>
            <a:ext cx="2265042" cy="0"/>
          </a:xfrm>
          <a:prstGeom prst="line">
            <a:avLst/>
          </a:prstGeom>
          <a:ln w="476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/>
        </p:nvCxnSpPr>
        <p:spPr>
          <a:xfrm flipH="1">
            <a:off x="7737244" y="5155955"/>
            <a:ext cx="2142821" cy="0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78" name="TextBox 310"/>
          <p:cNvSpPr txBox="1">
            <a:spLocks noChangeArrowheads="1"/>
          </p:cNvSpPr>
          <p:nvPr/>
        </p:nvSpPr>
        <p:spPr bwMode="auto">
          <a:xfrm>
            <a:off x="7737243" y="3967088"/>
            <a:ext cx="24038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Segoe UI Light" pitchFamily="34" charset="0"/>
                <a:cs typeface="Segoe UI Light" pitchFamily="34" charset="0"/>
              </a:rPr>
              <a:t>strong +ve weight</a:t>
            </a:r>
          </a:p>
        </p:txBody>
      </p:sp>
      <p:sp>
        <p:nvSpPr>
          <p:cNvPr id="39079" name="TextBox 313"/>
          <p:cNvSpPr txBox="1">
            <a:spLocks noChangeArrowheads="1"/>
          </p:cNvSpPr>
          <p:nvPr/>
        </p:nvSpPr>
        <p:spPr bwMode="auto">
          <a:xfrm>
            <a:off x="7751530" y="4627394"/>
            <a:ext cx="22034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Segoe UI Light" pitchFamily="34" charset="0"/>
                <a:cs typeface="Segoe UI Light" pitchFamily="34" charset="0"/>
              </a:rPr>
              <a:t>low/zero weight</a:t>
            </a:r>
          </a:p>
        </p:txBody>
      </p:sp>
      <p:sp>
        <p:nvSpPr>
          <p:cNvPr id="39082" name="TextBox 5"/>
          <p:cNvSpPr txBox="1">
            <a:spLocks noChangeArrowheads="1"/>
          </p:cNvSpPr>
          <p:nvPr/>
        </p:nvSpPr>
        <p:spPr bwMode="auto">
          <a:xfrm>
            <a:off x="4794435" y="5260717"/>
            <a:ext cx="6157904" cy="83099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Segoe UI Light" pitchFamily="34" charset="0"/>
                <a:cs typeface="Segoe UI Light" pitchFamily="34" charset="0"/>
              </a:rPr>
              <a:t>Strong signal for a horizontal line in the top row,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Segoe UI Light" pitchFamily="34" charset="0"/>
                <a:cs typeface="Segoe UI Light" pitchFamily="34" charset="0"/>
              </a:rPr>
              <a:t>ignoring everywhere else </a:t>
            </a:r>
          </a:p>
        </p:txBody>
      </p:sp>
      <p:sp>
        <p:nvSpPr>
          <p:cNvPr id="172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What Does This Unit Detect?</a:t>
            </a:r>
          </a:p>
        </p:txBody>
      </p:sp>
      <p:pic>
        <p:nvPicPr>
          <p:cNvPr id="170" name="Picture 1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82" y="3367441"/>
            <a:ext cx="2502519" cy="318417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255" y="1366144"/>
            <a:ext cx="7528097" cy="268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76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2099242" y="297307"/>
            <a:ext cx="7771297" cy="1142838"/>
          </a:xfrm>
        </p:spPr>
        <p:txBody>
          <a:bodyPr/>
          <a:lstStyle/>
          <a:p>
            <a:r>
              <a:rPr lang="en-GB" altLang="en-US" dirty="0">
                <a:solidFill>
                  <a:srgbClr val="FF3300"/>
                </a:solidFill>
              </a:rPr>
              <a:t> </a:t>
            </a:r>
            <a:endParaRPr lang="en-GB" altLang="en-US" i="1" dirty="0">
              <a:solidFill>
                <a:srgbClr val="FF3300"/>
              </a:solidFill>
            </a:endParaRPr>
          </a:p>
        </p:txBody>
      </p:sp>
      <p:sp>
        <p:nvSpPr>
          <p:cNvPr id="41987" name="TextBox 5"/>
          <p:cNvSpPr txBox="1">
            <a:spLocks noChangeArrowheads="1"/>
          </p:cNvSpPr>
          <p:nvPr/>
        </p:nvSpPr>
        <p:spPr bwMode="auto">
          <a:xfrm>
            <a:off x="2965894" y="4741677"/>
            <a:ext cx="5562420" cy="83099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Segoe UI Light" pitchFamily="34" charset="0"/>
                <a:cs typeface="Segoe UI Light" pitchFamily="34" charset="0"/>
              </a:rPr>
              <a:t>What features might you expect a good NN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Segoe UI Light" pitchFamily="34" charset="0"/>
                <a:cs typeface="Segoe UI Light" pitchFamily="34" charset="0"/>
              </a:rPr>
              <a:t>to learn, when trained with data like this?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002" y="674064"/>
            <a:ext cx="6236992" cy="387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01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2099242" y="297307"/>
            <a:ext cx="7771297" cy="1142838"/>
          </a:xfrm>
        </p:spPr>
        <p:txBody>
          <a:bodyPr/>
          <a:lstStyle/>
          <a:p>
            <a:r>
              <a:rPr lang="en-GB" altLang="en-US" dirty="0">
                <a:solidFill>
                  <a:srgbClr val="FF3300"/>
                </a:solidFill>
              </a:rPr>
              <a:t> </a:t>
            </a:r>
            <a:endParaRPr lang="en-GB" altLang="en-US" i="1" dirty="0">
              <a:solidFill>
                <a:srgbClr val="FF3300"/>
              </a:solidFill>
            </a:endParaRPr>
          </a:p>
        </p:txBody>
      </p:sp>
      <p:sp>
        <p:nvSpPr>
          <p:cNvPr id="43011" name="TextBox 262"/>
          <p:cNvSpPr txBox="1">
            <a:spLocks noChangeArrowheads="1"/>
          </p:cNvSpPr>
          <p:nvPr/>
        </p:nvSpPr>
        <p:spPr bwMode="auto">
          <a:xfrm>
            <a:off x="3772231" y="6421014"/>
            <a:ext cx="184705" cy="46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b="1" dirty="0"/>
          </a:p>
        </p:txBody>
      </p:sp>
      <p:pic>
        <p:nvPicPr>
          <p:cNvPr id="43012" name="Picture 4" descr="https://onlinecourses.science.psu.edu/stat857/sites/onlinecourses.science.psu.edu.stat857/files/image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264" y="102072"/>
            <a:ext cx="8517317" cy="6180878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43014" name="TextBox 2"/>
          <p:cNvSpPr txBox="1">
            <a:spLocks noChangeArrowheads="1"/>
          </p:cNvSpPr>
          <p:nvPr/>
        </p:nvSpPr>
        <p:spPr bwMode="auto">
          <a:xfrm>
            <a:off x="6735674" y="1483003"/>
            <a:ext cx="2783519" cy="707886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 dirty="0">
                <a:latin typeface="Segoe UI Light" pitchFamily="34" charset="0"/>
                <a:cs typeface="Segoe UI Light" pitchFamily="34" charset="0"/>
              </a:rPr>
              <a:t>vertical lines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3332556" y="771904"/>
            <a:ext cx="3403117" cy="1065062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H="1">
            <a:off x="5719816" y="2190926"/>
            <a:ext cx="1015856" cy="1746002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7843590" y="2113150"/>
            <a:ext cx="2031712" cy="1472991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938447" y="5142209"/>
            <a:ext cx="8345862" cy="1278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720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2099242" y="297307"/>
            <a:ext cx="7771297" cy="1142838"/>
          </a:xfrm>
        </p:spPr>
        <p:txBody>
          <a:bodyPr/>
          <a:lstStyle/>
          <a:p>
            <a:r>
              <a:rPr lang="en-GB" altLang="en-US" dirty="0">
                <a:solidFill>
                  <a:srgbClr val="FF3300"/>
                </a:solidFill>
              </a:rPr>
              <a:t> </a:t>
            </a:r>
            <a:endParaRPr lang="en-GB" altLang="en-US" i="1" dirty="0">
              <a:solidFill>
                <a:srgbClr val="FF3300"/>
              </a:solidFill>
            </a:endParaRPr>
          </a:p>
        </p:txBody>
      </p:sp>
      <p:sp>
        <p:nvSpPr>
          <p:cNvPr id="44035" name="TextBox 262"/>
          <p:cNvSpPr txBox="1">
            <a:spLocks noChangeArrowheads="1"/>
          </p:cNvSpPr>
          <p:nvPr/>
        </p:nvSpPr>
        <p:spPr bwMode="auto">
          <a:xfrm>
            <a:off x="3772232" y="6421014"/>
            <a:ext cx="498784" cy="46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 dirty="0"/>
              <a:t>63</a:t>
            </a:r>
          </a:p>
        </p:txBody>
      </p:sp>
      <p:pic>
        <p:nvPicPr>
          <p:cNvPr id="44036" name="Picture 4" descr="https://onlinecourses.science.psu.edu/stat857/sites/onlinecourses.science.psu.edu.stat857/files/image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264" y="102072"/>
            <a:ext cx="8517317" cy="6755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7" name="TextBox 100"/>
          <p:cNvSpPr txBox="1">
            <a:spLocks noChangeArrowheads="1"/>
          </p:cNvSpPr>
          <p:nvPr/>
        </p:nvSpPr>
        <p:spPr bwMode="auto">
          <a:xfrm>
            <a:off x="1507189" y="3475032"/>
            <a:ext cx="184705" cy="46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b="1" dirty="0"/>
          </a:p>
        </p:txBody>
      </p:sp>
      <p:sp>
        <p:nvSpPr>
          <p:cNvPr id="44038" name="TextBox 2"/>
          <p:cNvSpPr txBox="1">
            <a:spLocks noChangeArrowheads="1"/>
          </p:cNvSpPr>
          <p:nvPr/>
        </p:nvSpPr>
        <p:spPr bwMode="auto">
          <a:xfrm>
            <a:off x="6735672" y="1483003"/>
            <a:ext cx="3398816" cy="707886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 dirty="0">
                <a:latin typeface="Segoe UI Light" pitchFamily="34" charset="0"/>
                <a:cs typeface="Segoe UI Light" pitchFamily="34" charset="0"/>
              </a:rPr>
              <a:t>Horizontal lines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2429396" y="965549"/>
            <a:ext cx="4306277" cy="871414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H="1">
            <a:off x="4018258" y="2190927"/>
            <a:ext cx="2717414" cy="1515848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7843590" y="2113150"/>
            <a:ext cx="152378" cy="2428531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005549" y="5653865"/>
            <a:ext cx="8207842" cy="1065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469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2031</Words>
  <Application>Microsoft Macintosh PowerPoint</Application>
  <PresentationFormat>Widescreen</PresentationFormat>
  <Paragraphs>349</Paragraphs>
  <Slides>53</Slides>
  <Notes>30</Notes>
  <HiddenSlides>12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ＭＳ Ｐゴシック</vt:lpstr>
      <vt:lpstr>Arial</vt:lpstr>
      <vt:lpstr>Calibri</vt:lpstr>
      <vt:lpstr>Calibri Light</vt:lpstr>
      <vt:lpstr>Cambria Math</vt:lpstr>
      <vt:lpstr>Segoe UI</vt:lpstr>
      <vt:lpstr>Segoe UI Light</vt:lpstr>
      <vt:lpstr>Times New Roman</vt:lpstr>
      <vt:lpstr>Wingdings</vt:lpstr>
      <vt:lpstr>Office Theme</vt:lpstr>
      <vt:lpstr>Introduction to  Deep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 </vt:lpstr>
      <vt:lpstr> </vt:lpstr>
      <vt:lpstr> </vt:lpstr>
      <vt:lpstr> </vt:lpstr>
      <vt:lpstr>PowerPoint Presentation</vt:lpstr>
      <vt:lpstr>A more complex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Deep Learning And Computer Vision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Deep Learning And NLP  </vt:lpstr>
      <vt:lpstr>PowerPoint Presentation</vt:lpstr>
      <vt:lpstr>PowerPoint Presentation</vt:lpstr>
      <vt:lpstr>Word Embedding</vt:lpstr>
      <vt:lpstr>PowerPoint Presentation</vt:lpstr>
      <vt:lpstr>PowerPoint Presentation</vt:lpstr>
      <vt:lpstr>PowerPoint Presentation</vt:lpstr>
      <vt:lpstr>PowerPoint Presentation</vt:lpstr>
      <vt:lpstr>A Special Mention to… Residual Networks </vt:lpstr>
      <vt:lpstr>ResNet – Microsoft Research</vt:lpstr>
      <vt:lpstr>A Special Mention to… Inception Networks</vt:lpstr>
      <vt:lpstr>GoogleNet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Deep Networks</dc:title>
  <dc:creator>Giovanni Marchetti</dc:creator>
  <cp:lastModifiedBy>Giovanni Marchetti</cp:lastModifiedBy>
  <cp:revision>17</cp:revision>
  <dcterms:created xsi:type="dcterms:W3CDTF">2018-05-10T19:37:34Z</dcterms:created>
  <dcterms:modified xsi:type="dcterms:W3CDTF">2018-09-15T14:32:53Z</dcterms:modified>
</cp:coreProperties>
</file>